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5"/>
  </p:notesMasterIdLst>
  <p:sldIdLst>
    <p:sldId id="256" r:id="rId2"/>
    <p:sldId id="259" r:id="rId3"/>
    <p:sldId id="270" r:id="rId4"/>
    <p:sldId id="269" r:id="rId5"/>
    <p:sldId id="265" r:id="rId6"/>
    <p:sldId id="260" r:id="rId7"/>
    <p:sldId id="274" r:id="rId8"/>
    <p:sldId id="277" r:id="rId9"/>
    <p:sldId id="281" r:id="rId10"/>
    <p:sldId id="279" r:id="rId11"/>
    <p:sldId id="283" r:id="rId12"/>
    <p:sldId id="288" r:id="rId13"/>
    <p:sldId id="289" r:id="rId14"/>
    <p:sldId id="282" r:id="rId15"/>
    <p:sldId id="280" r:id="rId16"/>
    <p:sldId id="284" r:id="rId17"/>
    <p:sldId id="285" r:id="rId18"/>
    <p:sldId id="272" r:id="rId19"/>
    <p:sldId id="275" r:id="rId20"/>
    <p:sldId id="276" r:id="rId21"/>
    <p:sldId id="278" r:id="rId22"/>
    <p:sldId id="290" r:id="rId23"/>
    <p:sldId id="286"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タイトル" id="{DDE0C72C-075A-4C30-A0E7-506C5F8C2760}">
          <p14:sldIdLst>
            <p14:sldId id="256"/>
          </p14:sldIdLst>
        </p14:section>
        <p14:section name="本文" id="{FACCB9E6-93CC-4974-8C68-D507726A6E5D}">
          <p14:sldIdLst>
            <p14:sldId id="259"/>
            <p14:sldId id="270"/>
            <p14:sldId id="269"/>
            <p14:sldId id="265"/>
            <p14:sldId id="260"/>
            <p14:sldId id="274"/>
            <p14:sldId id="277"/>
            <p14:sldId id="281"/>
            <p14:sldId id="279"/>
            <p14:sldId id="283"/>
            <p14:sldId id="288"/>
            <p14:sldId id="289"/>
            <p14:sldId id="282"/>
            <p14:sldId id="280"/>
            <p14:sldId id="284"/>
            <p14:sldId id="285"/>
            <p14:sldId id="272"/>
            <p14:sldId id="275"/>
            <p14:sldId id="276"/>
            <p14:sldId id="278"/>
            <p14:sldId id="290"/>
            <p14:sldId id="2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中間スタイル 4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16DA210-FB5B-4158-B5E0-FEB733F419BA}" styleName="スタイル (淡色)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8B1032C-EA38-4F05-BA0D-38AFFFC7BED3}" styleName="淡色スタイル 3 - アクセント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06" autoAdjust="0"/>
    <p:restoredTop sz="94660"/>
  </p:normalViewPr>
  <p:slideViewPr>
    <p:cSldViewPr snapToGrid="0">
      <p:cViewPr varScale="1">
        <p:scale>
          <a:sx n="88" d="100"/>
          <a:sy n="88" d="100"/>
        </p:scale>
        <p:origin x="348" y="9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359A3E-92CA-47C9-A1B2-B9C687592FD7}" type="doc">
      <dgm:prSet loTypeId="urn:microsoft.com/office/officeart/2005/8/layout/process1" loCatId="process" qsTypeId="urn:microsoft.com/office/officeart/2005/8/quickstyle/simple1" qsCatId="simple" csTypeId="urn:microsoft.com/office/officeart/2005/8/colors/accent1_2" csCatId="accent1" phldr="1"/>
      <dgm:spPr/>
    </dgm:pt>
    <dgm:pt modelId="{B42B22C0-93E6-49E4-B254-D27582E1EE21}">
      <dgm:prSet phldrT="[テキスト]"/>
      <dgm:spPr>
        <a:solidFill>
          <a:schemeClr val="accent5">
            <a:lumMod val="60000"/>
            <a:lumOff val="40000"/>
          </a:schemeClr>
        </a:solidFill>
        <a:ln w="38100">
          <a:solidFill>
            <a:schemeClr val="accent1">
              <a:lumMod val="75000"/>
            </a:schemeClr>
          </a:solidFill>
        </a:ln>
      </dgm:spPr>
      <dgm:t>
        <a:bodyPr/>
        <a:lstStyle/>
        <a:p>
          <a:r>
            <a:rPr kumimoji="1" lang="ja-JP" altLang="en-US" b="1" dirty="0">
              <a:solidFill>
                <a:schemeClr val="tx1"/>
              </a:solidFill>
            </a:rPr>
            <a:t>送信信号</a:t>
          </a:r>
        </a:p>
      </dgm:t>
    </dgm:pt>
    <dgm:pt modelId="{8772AC6E-0002-476C-A99B-1CF185B40131}" type="parTrans" cxnId="{6DCE5569-F7CB-4EC3-BD40-E010CECAF546}">
      <dgm:prSet/>
      <dgm:spPr/>
      <dgm:t>
        <a:bodyPr/>
        <a:lstStyle/>
        <a:p>
          <a:endParaRPr kumimoji="1" lang="ja-JP" altLang="en-US"/>
        </a:p>
      </dgm:t>
    </dgm:pt>
    <dgm:pt modelId="{A429BCE7-8C3C-4A12-9B75-7FD4589A4733}" type="sibTrans" cxnId="{6DCE5569-F7CB-4EC3-BD40-E010CECAF546}">
      <dgm:prSet/>
      <dgm:spPr/>
      <dgm:t>
        <a:bodyPr/>
        <a:lstStyle/>
        <a:p>
          <a:endParaRPr kumimoji="1" lang="ja-JP" altLang="en-US"/>
        </a:p>
      </dgm:t>
    </dgm:pt>
    <dgm:pt modelId="{D5FF4204-EAC7-4C93-B7F4-D3C1F8D9126B}">
      <dgm:prSet phldrT="[テキスト]"/>
      <dgm:spPr>
        <a:solidFill>
          <a:schemeClr val="accent5">
            <a:lumMod val="60000"/>
            <a:lumOff val="40000"/>
          </a:schemeClr>
        </a:solidFill>
        <a:ln w="38100">
          <a:solidFill>
            <a:schemeClr val="accent1">
              <a:lumMod val="75000"/>
            </a:schemeClr>
          </a:solidFill>
        </a:ln>
      </dgm:spPr>
      <dgm:t>
        <a:bodyPr/>
        <a:lstStyle/>
        <a:p>
          <a:r>
            <a:rPr kumimoji="1" lang="ja-JP" altLang="en-US" b="1" dirty="0">
              <a:solidFill>
                <a:schemeClr val="tx1"/>
              </a:solidFill>
            </a:rPr>
            <a:t>変調</a:t>
          </a:r>
        </a:p>
      </dgm:t>
    </dgm:pt>
    <dgm:pt modelId="{679EBA90-6851-4D34-872B-77BFAB292F1B}" type="parTrans" cxnId="{7594EDE5-BB2C-4308-884D-40A1E26CDEA8}">
      <dgm:prSet/>
      <dgm:spPr/>
      <dgm:t>
        <a:bodyPr/>
        <a:lstStyle/>
        <a:p>
          <a:endParaRPr kumimoji="1" lang="ja-JP" altLang="en-US"/>
        </a:p>
      </dgm:t>
    </dgm:pt>
    <dgm:pt modelId="{D1A3F535-3C2D-4B79-8324-3883A31B7ED1}" type="sibTrans" cxnId="{7594EDE5-BB2C-4308-884D-40A1E26CDEA8}">
      <dgm:prSet/>
      <dgm:spPr/>
      <dgm:t>
        <a:bodyPr/>
        <a:lstStyle/>
        <a:p>
          <a:endParaRPr kumimoji="1" lang="ja-JP" altLang="en-US"/>
        </a:p>
      </dgm:t>
    </dgm:pt>
    <dgm:pt modelId="{98B6BAC3-C8BA-48DB-A0CA-27C8261DE43F}">
      <dgm:prSet phldrT="[テキスト]"/>
      <dgm:spPr>
        <a:solidFill>
          <a:schemeClr val="accent5">
            <a:lumMod val="60000"/>
            <a:lumOff val="40000"/>
          </a:schemeClr>
        </a:solidFill>
        <a:ln w="38100">
          <a:solidFill>
            <a:schemeClr val="accent1">
              <a:lumMod val="75000"/>
            </a:schemeClr>
          </a:solidFill>
        </a:ln>
      </dgm:spPr>
      <dgm:t>
        <a:bodyPr/>
        <a:lstStyle/>
        <a:p>
          <a:r>
            <a:rPr kumimoji="1" lang="ja-JP" altLang="en-US" b="1" dirty="0">
              <a:solidFill>
                <a:schemeClr val="tx1"/>
              </a:solidFill>
            </a:rPr>
            <a:t>送信機（</a:t>
          </a:r>
          <a:r>
            <a:rPr kumimoji="1" lang="en-US" altLang="ja-JP" b="1" dirty="0">
              <a:solidFill>
                <a:schemeClr val="tx1"/>
              </a:solidFill>
            </a:rPr>
            <a:t>LED</a:t>
          </a:r>
          <a:r>
            <a:rPr kumimoji="1" lang="ja-JP" altLang="en-US" b="1" dirty="0">
              <a:solidFill>
                <a:schemeClr val="tx1"/>
              </a:solidFill>
            </a:rPr>
            <a:t>）</a:t>
          </a:r>
        </a:p>
      </dgm:t>
    </dgm:pt>
    <dgm:pt modelId="{A2CC14C6-0C8B-46AE-BE47-32B9E393EE20}" type="parTrans" cxnId="{3235CDEB-DF8A-4639-8A6A-5CF29AC6CECF}">
      <dgm:prSet/>
      <dgm:spPr/>
      <dgm:t>
        <a:bodyPr/>
        <a:lstStyle/>
        <a:p>
          <a:endParaRPr kumimoji="1" lang="ja-JP" altLang="en-US"/>
        </a:p>
      </dgm:t>
    </dgm:pt>
    <dgm:pt modelId="{B7E0FC5C-E8B6-47C2-BAA7-379DE412E7D7}" type="sibTrans" cxnId="{3235CDEB-DF8A-4639-8A6A-5CF29AC6CECF}">
      <dgm:prSet/>
      <dgm:spPr/>
      <dgm:t>
        <a:bodyPr/>
        <a:lstStyle/>
        <a:p>
          <a:endParaRPr kumimoji="1" lang="ja-JP" altLang="en-US"/>
        </a:p>
      </dgm:t>
    </dgm:pt>
    <dgm:pt modelId="{C7B1953E-57DE-4BBD-912E-CDECDEB38636}" type="pres">
      <dgm:prSet presAssocID="{51359A3E-92CA-47C9-A1B2-B9C687592FD7}" presName="Name0" presStyleCnt="0">
        <dgm:presLayoutVars>
          <dgm:dir/>
          <dgm:resizeHandles val="exact"/>
        </dgm:presLayoutVars>
      </dgm:prSet>
      <dgm:spPr/>
    </dgm:pt>
    <dgm:pt modelId="{81FC24B5-18D8-4377-B6B6-B2C58268F948}" type="pres">
      <dgm:prSet presAssocID="{B42B22C0-93E6-49E4-B254-D27582E1EE21}" presName="node" presStyleLbl="node1" presStyleIdx="0" presStyleCnt="3">
        <dgm:presLayoutVars>
          <dgm:bulletEnabled val="1"/>
        </dgm:presLayoutVars>
      </dgm:prSet>
      <dgm:spPr/>
    </dgm:pt>
    <dgm:pt modelId="{0F5D93B3-3396-4B57-A559-758300ACEDE3}" type="pres">
      <dgm:prSet presAssocID="{A429BCE7-8C3C-4A12-9B75-7FD4589A4733}" presName="sibTrans" presStyleLbl="sibTrans2D1" presStyleIdx="0" presStyleCnt="2"/>
      <dgm:spPr/>
    </dgm:pt>
    <dgm:pt modelId="{007AC589-1A47-4002-AA1C-27748F83751C}" type="pres">
      <dgm:prSet presAssocID="{A429BCE7-8C3C-4A12-9B75-7FD4589A4733}" presName="connectorText" presStyleLbl="sibTrans2D1" presStyleIdx="0" presStyleCnt="2"/>
      <dgm:spPr/>
    </dgm:pt>
    <dgm:pt modelId="{B1B3D2A5-03AE-4CFA-BFB0-96BF7DC185F1}" type="pres">
      <dgm:prSet presAssocID="{D5FF4204-EAC7-4C93-B7F4-D3C1F8D9126B}" presName="node" presStyleLbl="node1" presStyleIdx="1" presStyleCnt="3">
        <dgm:presLayoutVars>
          <dgm:bulletEnabled val="1"/>
        </dgm:presLayoutVars>
      </dgm:prSet>
      <dgm:spPr/>
    </dgm:pt>
    <dgm:pt modelId="{C6266FBD-48D5-4BEF-994D-806F6D4B882C}" type="pres">
      <dgm:prSet presAssocID="{D1A3F535-3C2D-4B79-8324-3883A31B7ED1}" presName="sibTrans" presStyleLbl="sibTrans2D1" presStyleIdx="1" presStyleCnt="2"/>
      <dgm:spPr/>
    </dgm:pt>
    <dgm:pt modelId="{14E68182-C8F0-48D5-9221-C391C0B4538D}" type="pres">
      <dgm:prSet presAssocID="{D1A3F535-3C2D-4B79-8324-3883A31B7ED1}" presName="connectorText" presStyleLbl="sibTrans2D1" presStyleIdx="1" presStyleCnt="2"/>
      <dgm:spPr/>
    </dgm:pt>
    <dgm:pt modelId="{355D5A5F-6736-4A63-B5AB-A61B50149A48}" type="pres">
      <dgm:prSet presAssocID="{98B6BAC3-C8BA-48DB-A0CA-27C8261DE43F}" presName="node" presStyleLbl="node1" presStyleIdx="2" presStyleCnt="3">
        <dgm:presLayoutVars>
          <dgm:bulletEnabled val="1"/>
        </dgm:presLayoutVars>
      </dgm:prSet>
      <dgm:spPr/>
    </dgm:pt>
  </dgm:ptLst>
  <dgm:cxnLst>
    <dgm:cxn modelId="{A80F320B-BCD3-45BE-A239-529CCFCED11F}" type="presOf" srcId="{B42B22C0-93E6-49E4-B254-D27582E1EE21}" destId="{81FC24B5-18D8-4377-B6B6-B2C58268F948}" srcOrd="0" destOrd="0" presId="urn:microsoft.com/office/officeart/2005/8/layout/process1"/>
    <dgm:cxn modelId="{D4C63230-BD19-4C34-B51F-B6087B18F8C5}" type="presOf" srcId="{D1A3F535-3C2D-4B79-8324-3883A31B7ED1}" destId="{14E68182-C8F0-48D5-9221-C391C0B4538D}" srcOrd="1" destOrd="0" presId="urn:microsoft.com/office/officeart/2005/8/layout/process1"/>
    <dgm:cxn modelId="{BF461739-B88F-4838-A498-E732EC428091}" type="presOf" srcId="{A429BCE7-8C3C-4A12-9B75-7FD4589A4733}" destId="{007AC589-1A47-4002-AA1C-27748F83751C}" srcOrd="1" destOrd="0" presId="urn:microsoft.com/office/officeart/2005/8/layout/process1"/>
    <dgm:cxn modelId="{6DCE5569-F7CB-4EC3-BD40-E010CECAF546}" srcId="{51359A3E-92CA-47C9-A1B2-B9C687592FD7}" destId="{B42B22C0-93E6-49E4-B254-D27582E1EE21}" srcOrd="0" destOrd="0" parTransId="{8772AC6E-0002-476C-A99B-1CF185B40131}" sibTransId="{A429BCE7-8C3C-4A12-9B75-7FD4589A4733}"/>
    <dgm:cxn modelId="{E0C7E36D-212F-4072-83A7-D810DF5B1BE9}" type="presOf" srcId="{98B6BAC3-C8BA-48DB-A0CA-27C8261DE43F}" destId="{355D5A5F-6736-4A63-B5AB-A61B50149A48}" srcOrd="0" destOrd="0" presId="urn:microsoft.com/office/officeart/2005/8/layout/process1"/>
    <dgm:cxn modelId="{FE3F6552-04D6-4AAB-97D5-82F05E9F1032}" type="presOf" srcId="{D1A3F535-3C2D-4B79-8324-3883A31B7ED1}" destId="{C6266FBD-48D5-4BEF-994D-806F6D4B882C}" srcOrd="0" destOrd="0" presId="urn:microsoft.com/office/officeart/2005/8/layout/process1"/>
    <dgm:cxn modelId="{E3B61EB8-B4FA-448F-8A59-E4FEE412C908}" type="presOf" srcId="{D5FF4204-EAC7-4C93-B7F4-D3C1F8D9126B}" destId="{B1B3D2A5-03AE-4CFA-BFB0-96BF7DC185F1}" srcOrd="0" destOrd="0" presId="urn:microsoft.com/office/officeart/2005/8/layout/process1"/>
    <dgm:cxn modelId="{A15F98D9-C474-4202-924E-C85CFC54EB47}" type="presOf" srcId="{A429BCE7-8C3C-4A12-9B75-7FD4589A4733}" destId="{0F5D93B3-3396-4B57-A559-758300ACEDE3}" srcOrd="0" destOrd="0" presId="urn:microsoft.com/office/officeart/2005/8/layout/process1"/>
    <dgm:cxn modelId="{7594EDE5-BB2C-4308-884D-40A1E26CDEA8}" srcId="{51359A3E-92CA-47C9-A1B2-B9C687592FD7}" destId="{D5FF4204-EAC7-4C93-B7F4-D3C1F8D9126B}" srcOrd="1" destOrd="0" parTransId="{679EBA90-6851-4D34-872B-77BFAB292F1B}" sibTransId="{D1A3F535-3C2D-4B79-8324-3883A31B7ED1}"/>
    <dgm:cxn modelId="{3235CDEB-DF8A-4639-8A6A-5CF29AC6CECF}" srcId="{51359A3E-92CA-47C9-A1B2-B9C687592FD7}" destId="{98B6BAC3-C8BA-48DB-A0CA-27C8261DE43F}" srcOrd="2" destOrd="0" parTransId="{A2CC14C6-0C8B-46AE-BE47-32B9E393EE20}" sibTransId="{B7E0FC5C-E8B6-47C2-BAA7-379DE412E7D7}"/>
    <dgm:cxn modelId="{E54996F9-4048-4815-AF71-B429AB0CFA2A}" type="presOf" srcId="{51359A3E-92CA-47C9-A1B2-B9C687592FD7}" destId="{C7B1953E-57DE-4BBD-912E-CDECDEB38636}" srcOrd="0" destOrd="0" presId="urn:microsoft.com/office/officeart/2005/8/layout/process1"/>
    <dgm:cxn modelId="{076064CA-0E74-4467-B340-4CE47160A960}" type="presParOf" srcId="{C7B1953E-57DE-4BBD-912E-CDECDEB38636}" destId="{81FC24B5-18D8-4377-B6B6-B2C58268F948}" srcOrd="0" destOrd="0" presId="urn:microsoft.com/office/officeart/2005/8/layout/process1"/>
    <dgm:cxn modelId="{DC8472BA-6E5B-4AAA-9FBF-6316A94782A0}" type="presParOf" srcId="{C7B1953E-57DE-4BBD-912E-CDECDEB38636}" destId="{0F5D93B3-3396-4B57-A559-758300ACEDE3}" srcOrd="1" destOrd="0" presId="urn:microsoft.com/office/officeart/2005/8/layout/process1"/>
    <dgm:cxn modelId="{A1A4DE7B-3DF5-45D4-8B53-E1D56C0AE458}" type="presParOf" srcId="{0F5D93B3-3396-4B57-A559-758300ACEDE3}" destId="{007AC589-1A47-4002-AA1C-27748F83751C}" srcOrd="0" destOrd="0" presId="urn:microsoft.com/office/officeart/2005/8/layout/process1"/>
    <dgm:cxn modelId="{CA707C3B-DD98-40FA-BE9A-64081A0514C2}" type="presParOf" srcId="{C7B1953E-57DE-4BBD-912E-CDECDEB38636}" destId="{B1B3D2A5-03AE-4CFA-BFB0-96BF7DC185F1}" srcOrd="2" destOrd="0" presId="urn:microsoft.com/office/officeart/2005/8/layout/process1"/>
    <dgm:cxn modelId="{DBAA33F4-9162-436A-896E-00EC21BE729F}" type="presParOf" srcId="{C7B1953E-57DE-4BBD-912E-CDECDEB38636}" destId="{C6266FBD-48D5-4BEF-994D-806F6D4B882C}" srcOrd="3" destOrd="0" presId="urn:microsoft.com/office/officeart/2005/8/layout/process1"/>
    <dgm:cxn modelId="{3AF051C2-CC19-4A3A-93A7-732ADA915D20}" type="presParOf" srcId="{C6266FBD-48D5-4BEF-994D-806F6D4B882C}" destId="{14E68182-C8F0-48D5-9221-C391C0B4538D}" srcOrd="0" destOrd="0" presId="urn:microsoft.com/office/officeart/2005/8/layout/process1"/>
    <dgm:cxn modelId="{56F3718F-FD15-4FB6-A794-0417CBB88275}" type="presParOf" srcId="{C7B1953E-57DE-4BBD-912E-CDECDEB38636}" destId="{355D5A5F-6736-4A63-B5AB-A61B50149A48}"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1359A3E-92CA-47C9-A1B2-B9C687592FD7}" type="doc">
      <dgm:prSet loTypeId="urn:microsoft.com/office/officeart/2005/8/layout/process1" loCatId="process" qsTypeId="urn:microsoft.com/office/officeart/2005/8/quickstyle/simple1" qsCatId="simple" csTypeId="urn:microsoft.com/office/officeart/2005/8/colors/accent1_2" csCatId="accent1" phldr="1"/>
      <dgm:spPr/>
    </dgm:pt>
    <dgm:pt modelId="{B42B22C0-93E6-49E4-B254-D27582E1EE21}">
      <dgm:prSet phldrT="[テキスト]"/>
      <dgm:spPr>
        <a:solidFill>
          <a:schemeClr val="accent5">
            <a:lumMod val="60000"/>
            <a:lumOff val="40000"/>
          </a:schemeClr>
        </a:solidFill>
        <a:ln w="38100">
          <a:solidFill>
            <a:schemeClr val="accent1">
              <a:lumMod val="75000"/>
            </a:schemeClr>
          </a:solidFill>
        </a:ln>
      </dgm:spPr>
      <dgm:t>
        <a:bodyPr/>
        <a:lstStyle/>
        <a:p>
          <a:r>
            <a:rPr kumimoji="1" lang="ja-JP" altLang="en-US" b="1" dirty="0">
              <a:solidFill>
                <a:schemeClr val="tx1"/>
              </a:solidFill>
            </a:rPr>
            <a:t>受信機　（カメラ）</a:t>
          </a:r>
        </a:p>
      </dgm:t>
    </dgm:pt>
    <dgm:pt modelId="{8772AC6E-0002-476C-A99B-1CF185B40131}" type="parTrans" cxnId="{6DCE5569-F7CB-4EC3-BD40-E010CECAF546}">
      <dgm:prSet/>
      <dgm:spPr/>
      <dgm:t>
        <a:bodyPr/>
        <a:lstStyle/>
        <a:p>
          <a:endParaRPr kumimoji="1" lang="ja-JP" altLang="en-US"/>
        </a:p>
      </dgm:t>
    </dgm:pt>
    <dgm:pt modelId="{A429BCE7-8C3C-4A12-9B75-7FD4589A4733}" type="sibTrans" cxnId="{6DCE5569-F7CB-4EC3-BD40-E010CECAF546}">
      <dgm:prSet/>
      <dgm:spPr/>
      <dgm:t>
        <a:bodyPr/>
        <a:lstStyle/>
        <a:p>
          <a:endParaRPr kumimoji="1" lang="ja-JP" altLang="en-US"/>
        </a:p>
      </dgm:t>
    </dgm:pt>
    <dgm:pt modelId="{D5FF4204-EAC7-4C93-B7F4-D3C1F8D9126B}">
      <dgm:prSet phldrT="[テキスト]"/>
      <dgm:spPr>
        <a:solidFill>
          <a:schemeClr val="accent5">
            <a:lumMod val="60000"/>
            <a:lumOff val="40000"/>
          </a:schemeClr>
        </a:solidFill>
        <a:ln w="38100">
          <a:solidFill>
            <a:schemeClr val="accent1">
              <a:lumMod val="75000"/>
            </a:schemeClr>
          </a:solidFill>
        </a:ln>
      </dgm:spPr>
      <dgm:t>
        <a:bodyPr/>
        <a:lstStyle/>
        <a:p>
          <a:r>
            <a:rPr kumimoji="1" lang="ja-JP" altLang="en-US" b="1" dirty="0">
              <a:solidFill>
                <a:schemeClr val="tx1"/>
              </a:solidFill>
            </a:rPr>
            <a:t>復調</a:t>
          </a:r>
        </a:p>
      </dgm:t>
    </dgm:pt>
    <dgm:pt modelId="{679EBA90-6851-4D34-872B-77BFAB292F1B}" type="parTrans" cxnId="{7594EDE5-BB2C-4308-884D-40A1E26CDEA8}">
      <dgm:prSet/>
      <dgm:spPr/>
      <dgm:t>
        <a:bodyPr/>
        <a:lstStyle/>
        <a:p>
          <a:endParaRPr kumimoji="1" lang="ja-JP" altLang="en-US"/>
        </a:p>
      </dgm:t>
    </dgm:pt>
    <dgm:pt modelId="{D1A3F535-3C2D-4B79-8324-3883A31B7ED1}" type="sibTrans" cxnId="{7594EDE5-BB2C-4308-884D-40A1E26CDEA8}">
      <dgm:prSet/>
      <dgm:spPr/>
      <dgm:t>
        <a:bodyPr/>
        <a:lstStyle/>
        <a:p>
          <a:endParaRPr kumimoji="1" lang="ja-JP" altLang="en-US"/>
        </a:p>
      </dgm:t>
    </dgm:pt>
    <dgm:pt modelId="{98B6BAC3-C8BA-48DB-A0CA-27C8261DE43F}">
      <dgm:prSet phldrT="[テキスト]"/>
      <dgm:spPr>
        <a:solidFill>
          <a:schemeClr val="accent5">
            <a:lumMod val="60000"/>
            <a:lumOff val="40000"/>
          </a:schemeClr>
        </a:solidFill>
        <a:ln w="38100">
          <a:solidFill>
            <a:schemeClr val="accent1">
              <a:lumMod val="75000"/>
            </a:schemeClr>
          </a:solidFill>
        </a:ln>
      </dgm:spPr>
      <dgm:t>
        <a:bodyPr/>
        <a:lstStyle/>
        <a:p>
          <a:r>
            <a:rPr kumimoji="1" lang="ja-JP" altLang="en-US" b="1" dirty="0">
              <a:solidFill>
                <a:schemeClr val="tx1"/>
              </a:solidFill>
            </a:rPr>
            <a:t>受信信号</a:t>
          </a:r>
        </a:p>
      </dgm:t>
    </dgm:pt>
    <dgm:pt modelId="{A2CC14C6-0C8B-46AE-BE47-32B9E393EE20}" type="parTrans" cxnId="{3235CDEB-DF8A-4639-8A6A-5CF29AC6CECF}">
      <dgm:prSet/>
      <dgm:spPr/>
      <dgm:t>
        <a:bodyPr/>
        <a:lstStyle/>
        <a:p>
          <a:endParaRPr kumimoji="1" lang="ja-JP" altLang="en-US"/>
        </a:p>
      </dgm:t>
    </dgm:pt>
    <dgm:pt modelId="{B7E0FC5C-E8B6-47C2-BAA7-379DE412E7D7}" type="sibTrans" cxnId="{3235CDEB-DF8A-4639-8A6A-5CF29AC6CECF}">
      <dgm:prSet/>
      <dgm:spPr/>
      <dgm:t>
        <a:bodyPr/>
        <a:lstStyle/>
        <a:p>
          <a:endParaRPr kumimoji="1" lang="ja-JP" altLang="en-US"/>
        </a:p>
      </dgm:t>
    </dgm:pt>
    <dgm:pt modelId="{C7B1953E-57DE-4BBD-912E-CDECDEB38636}" type="pres">
      <dgm:prSet presAssocID="{51359A3E-92CA-47C9-A1B2-B9C687592FD7}" presName="Name0" presStyleCnt="0">
        <dgm:presLayoutVars>
          <dgm:dir val="rev"/>
          <dgm:resizeHandles val="exact"/>
        </dgm:presLayoutVars>
      </dgm:prSet>
      <dgm:spPr/>
    </dgm:pt>
    <dgm:pt modelId="{81FC24B5-18D8-4377-B6B6-B2C58268F948}" type="pres">
      <dgm:prSet presAssocID="{B42B22C0-93E6-49E4-B254-D27582E1EE21}" presName="node" presStyleLbl="node1" presStyleIdx="0" presStyleCnt="3">
        <dgm:presLayoutVars>
          <dgm:bulletEnabled val="1"/>
        </dgm:presLayoutVars>
      </dgm:prSet>
      <dgm:spPr/>
    </dgm:pt>
    <dgm:pt modelId="{0F5D93B3-3396-4B57-A559-758300ACEDE3}" type="pres">
      <dgm:prSet presAssocID="{A429BCE7-8C3C-4A12-9B75-7FD4589A4733}" presName="sibTrans" presStyleLbl="sibTrans2D1" presStyleIdx="0" presStyleCnt="2"/>
      <dgm:spPr/>
    </dgm:pt>
    <dgm:pt modelId="{007AC589-1A47-4002-AA1C-27748F83751C}" type="pres">
      <dgm:prSet presAssocID="{A429BCE7-8C3C-4A12-9B75-7FD4589A4733}" presName="connectorText" presStyleLbl="sibTrans2D1" presStyleIdx="0" presStyleCnt="2"/>
      <dgm:spPr/>
    </dgm:pt>
    <dgm:pt modelId="{B1B3D2A5-03AE-4CFA-BFB0-96BF7DC185F1}" type="pres">
      <dgm:prSet presAssocID="{D5FF4204-EAC7-4C93-B7F4-D3C1F8D9126B}" presName="node" presStyleLbl="node1" presStyleIdx="1" presStyleCnt="3">
        <dgm:presLayoutVars>
          <dgm:bulletEnabled val="1"/>
        </dgm:presLayoutVars>
      </dgm:prSet>
      <dgm:spPr/>
    </dgm:pt>
    <dgm:pt modelId="{C6266FBD-48D5-4BEF-994D-806F6D4B882C}" type="pres">
      <dgm:prSet presAssocID="{D1A3F535-3C2D-4B79-8324-3883A31B7ED1}" presName="sibTrans" presStyleLbl="sibTrans2D1" presStyleIdx="1" presStyleCnt="2"/>
      <dgm:spPr/>
    </dgm:pt>
    <dgm:pt modelId="{14E68182-C8F0-48D5-9221-C391C0B4538D}" type="pres">
      <dgm:prSet presAssocID="{D1A3F535-3C2D-4B79-8324-3883A31B7ED1}" presName="connectorText" presStyleLbl="sibTrans2D1" presStyleIdx="1" presStyleCnt="2"/>
      <dgm:spPr/>
    </dgm:pt>
    <dgm:pt modelId="{355D5A5F-6736-4A63-B5AB-A61B50149A48}" type="pres">
      <dgm:prSet presAssocID="{98B6BAC3-C8BA-48DB-A0CA-27C8261DE43F}" presName="node" presStyleLbl="node1" presStyleIdx="2" presStyleCnt="3">
        <dgm:presLayoutVars>
          <dgm:bulletEnabled val="1"/>
        </dgm:presLayoutVars>
      </dgm:prSet>
      <dgm:spPr/>
    </dgm:pt>
  </dgm:ptLst>
  <dgm:cxnLst>
    <dgm:cxn modelId="{A80F320B-BCD3-45BE-A239-529CCFCED11F}" type="presOf" srcId="{B42B22C0-93E6-49E4-B254-D27582E1EE21}" destId="{81FC24B5-18D8-4377-B6B6-B2C58268F948}" srcOrd="0" destOrd="0" presId="urn:microsoft.com/office/officeart/2005/8/layout/process1"/>
    <dgm:cxn modelId="{D4C63230-BD19-4C34-B51F-B6087B18F8C5}" type="presOf" srcId="{D1A3F535-3C2D-4B79-8324-3883A31B7ED1}" destId="{14E68182-C8F0-48D5-9221-C391C0B4538D}" srcOrd="1" destOrd="0" presId="urn:microsoft.com/office/officeart/2005/8/layout/process1"/>
    <dgm:cxn modelId="{BF461739-B88F-4838-A498-E732EC428091}" type="presOf" srcId="{A429BCE7-8C3C-4A12-9B75-7FD4589A4733}" destId="{007AC589-1A47-4002-AA1C-27748F83751C}" srcOrd="1" destOrd="0" presId="urn:microsoft.com/office/officeart/2005/8/layout/process1"/>
    <dgm:cxn modelId="{6DCE5569-F7CB-4EC3-BD40-E010CECAF546}" srcId="{51359A3E-92CA-47C9-A1B2-B9C687592FD7}" destId="{B42B22C0-93E6-49E4-B254-D27582E1EE21}" srcOrd="0" destOrd="0" parTransId="{8772AC6E-0002-476C-A99B-1CF185B40131}" sibTransId="{A429BCE7-8C3C-4A12-9B75-7FD4589A4733}"/>
    <dgm:cxn modelId="{E0C7E36D-212F-4072-83A7-D810DF5B1BE9}" type="presOf" srcId="{98B6BAC3-C8BA-48DB-A0CA-27C8261DE43F}" destId="{355D5A5F-6736-4A63-B5AB-A61B50149A48}" srcOrd="0" destOrd="0" presId="urn:microsoft.com/office/officeart/2005/8/layout/process1"/>
    <dgm:cxn modelId="{FE3F6552-04D6-4AAB-97D5-82F05E9F1032}" type="presOf" srcId="{D1A3F535-3C2D-4B79-8324-3883A31B7ED1}" destId="{C6266FBD-48D5-4BEF-994D-806F6D4B882C}" srcOrd="0" destOrd="0" presId="urn:microsoft.com/office/officeart/2005/8/layout/process1"/>
    <dgm:cxn modelId="{E3B61EB8-B4FA-448F-8A59-E4FEE412C908}" type="presOf" srcId="{D5FF4204-EAC7-4C93-B7F4-D3C1F8D9126B}" destId="{B1B3D2A5-03AE-4CFA-BFB0-96BF7DC185F1}" srcOrd="0" destOrd="0" presId="urn:microsoft.com/office/officeart/2005/8/layout/process1"/>
    <dgm:cxn modelId="{A15F98D9-C474-4202-924E-C85CFC54EB47}" type="presOf" srcId="{A429BCE7-8C3C-4A12-9B75-7FD4589A4733}" destId="{0F5D93B3-3396-4B57-A559-758300ACEDE3}" srcOrd="0" destOrd="0" presId="urn:microsoft.com/office/officeart/2005/8/layout/process1"/>
    <dgm:cxn modelId="{7594EDE5-BB2C-4308-884D-40A1E26CDEA8}" srcId="{51359A3E-92CA-47C9-A1B2-B9C687592FD7}" destId="{D5FF4204-EAC7-4C93-B7F4-D3C1F8D9126B}" srcOrd="1" destOrd="0" parTransId="{679EBA90-6851-4D34-872B-77BFAB292F1B}" sibTransId="{D1A3F535-3C2D-4B79-8324-3883A31B7ED1}"/>
    <dgm:cxn modelId="{3235CDEB-DF8A-4639-8A6A-5CF29AC6CECF}" srcId="{51359A3E-92CA-47C9-A1B2-B9C687592FD7}" destId="{98B6BAC3-C8BA-48DB-A0CA-27C8261DE43F}" srcOrd="2" destOrd="0" parTransId="{A2CC14C6-0C8B-46AE-BE47-32B9E393EE20}" sibTransId="{B7E0FC5C-E8B6-47C2-BAA7-379DE412E7D7}"/>
    <dgm:cxn modelId="{E54996F9-4048-4815-AF71-B429AB0CFA2A}" type="presOf" srcId="{51359A3E-92CA-47C9-A1B2-B9C687592FD7}" destId="{C7B1953E-57DE-4BBD-912E-CDECDEB38636}" srcOrd="0" destOrd="0" presId="urn:microsoft.com/office/officeart/2005/8/layout/process1"/>
    <dgm:cxn modelId="{076064CA-0E74-4467-B340-4CE47160A960}" type="presParOf" srcId="{C7B1953E-57DE-4BBD-912E-CDECDEB38636}" destId="{81FC24B5-18D8-4377-B6B6-B2C58268F948}" srcOrd="0" destOrd="0" presId="urn:microsoft.com/office/officeart/2005/8/layout/process1"/>
    <dgm:cxn modelId="{DC8472BA-6E5B-4AAA-9FBF-6316A94782A0}" type="presParOf" srcId="{C7B1953E-57DE-4BBD-912E-CDECDEB38636}" destId="{0F5D93B3-3396-4B57-A559-758300ACEDE3}" srcOrd="1" destOrd="0" presId="urn:microsoft.com/office/officeart/2005/8/layout/process1"/>
    <dgm:cxn modelId="{A1A4DE7B-3DF5-45D4-8B53-E1D56C0AE458}" type="presParOf" srcId="{0F5D93B3-3396-4B57-A559-758300ACEDE3}" destId="{007AC589-1A47-4002-AA1C-27748F83751C}" srcOrd="0" destOrd="0" presId="urn:microsoft.com/office/officeart/2005/8/layout/process1"/>
    <dgm:cxn modelId="{CA707C3B-DD98-40FA-BE9A-64081A0514C2}" type="presParOf" srcId="{C7B1953E-57DE-4BBD-912E-CDECDEB38636}" destId="{B1B3D2A5-03AE-4CFA-BFB0-96BF7DC185F1}" srcOrd="2" destOrd="0" presId="urn:microsoft.com/office/officeart/2005/8/layout/process1"/>
    <dgm:cxn modelId="{DBAA33F4-9162-436A-896E-00EC21BE729F}" type="presParOf" srcId="{C7B1953E-57DE-4BBD-912E-CDECDEB38636}" destId="{C6266FBD-48D5-4BEF-994D-806F6D4B882C}" srcOrd="3" destOrd="0" presId="urn:microsoft.com/office/officeart/2005/8/layout/process1"/>
    <dgm:cxn modelId="{3AF051C2-CC19-4A3A-93A7-732ADA915D20}" type="presParOf" srcId="{C6266FBD-48D5-4BEF-994D-806F6D4B882C}" destId="{14E68182-C8F0-48D5-9221-C391C0B4538D}" srcOrd="0" destOrd="0" presId="urn:microsoft.com/office/officeart/2005/8/layout/process1"/>
    <dgm:cxn modelId="{56F3718F-FD15-4FB6-A794-0417CBB88275}" type="presParOf" srcId="{C7B1953E-57DE-4BBD-912E-CDECDEB38636}" destId="{355D5A5F-6736-4A63-B5AB-A61B50149A48}" srcOrd="4"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FC24B5-18D8-4377-B6B6-B2C58268F948}">
      <dsp:nvSpPr>
        <dsp:cNvPr id="0" name=""/>
        <dsp:cNvSpPr/>
      </dsp:nvSpPr>
      <dsp:spPr>
        <a:xfrm>
          <a:off x="6931" y="343183"/>
          <a:ext cx="2071799" cy="1243079"/>
        </a:xfrm>
        <a:prstGeom prst="roundRect">
          <a:avLst>
            <a:gd name="adj" fmla="val 10000"/>
          </a:avLst>
        </a:prstGeom>
        <a:solidFill>
          <a:schemeClr val="accent5">
            <a:lumMod val="60000"/>
            <a:lumOff val="40000"/>
          </a:schemeClr>
        </a:solidFill>
        <a:ln w="38100" cap="flat" cmpd="sng" algn="ctr">
          <a:solidFill>
            <a:schemeClr val="accent1">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kumimoji="1" lang="ja-JP" altLang="en-US" sz="2500" b="1" kern="1200" dirty="0">
              <a:solidFill>
                <a:schemeClr val="tx1"/>
              </a:solidFill>
            </a:rPr>
            <a:t>送信信号</a:t>
          </a:r>
        </a:p>
      </dsp:txBody>
      <dsp:txXfrm>
        <a:off x="43340" y="379592"/>
        <a:ext cx="1998981" cy="1170261"/>
      </dsp:txXfrm>
    </dsp:sp>
    <dsp:sp modelId="{0F5D93B3-3396-4B57-A559-758300ACEDE3}">
      <dsp:nvSpPr>
        <dsp:cNvPr id="0" name=""/>
        <dsp:cNvSpPr/>
      </dsp:nvSpPr>
      <dsp:spPr>
        <a:xfrm>
          <a:off x="2285910" y="707820"/>
          <a:ext cx="439221" cy="51380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kumimoji="1" lang="ja-JP" altLang="en-US" sz="2000" kern="1200"/>
        </a:p>
      </dsp:txBody>
      <dsp:txXfrm>
        <a:off x="2285910" y="810581"/>
        <a:ext cx="307455" cy="308284"/>
      </dsp:txXfrm>
    </dsp:sp>
    <dsp:sp modelId="{B1B3D2A5-03AE-4CFA-BFB0-96BF7DC185F1}">
      <dsp:nvSpPr>
        <dsp:cNvPr id="0" name=""/>
        <dsp:cNvSpPr/>
      </dsp:nvSpPr>
      <dsp:spPr>
        <a:xfrm>
          <a:off x="2907450" y="343183"/>
          <a:ext cx="2071799" cy="1243079"/>
        </a:xfrm>
        <a:prstGeom prst="roundRect">
          <a:avLst>
            <a:gd name="adj" fmla="val 10000"/>
          </a:avLst>
        </a:prstGeom>
        <a:solidFill>
          <a:schemeClr val="accent5">
            <a:lumMod val="60000"/>
            <a:lumOff val="40000"/>
          </a:schemeClr>
        </a:solidFill>
        <a:ln w="38100" cap="flat" cmpd="sng" algn="ctr">
          <a:solidFill>
            <a:schemeClr val="accent1">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kumimoji="1" lang="ja-JP" altLang="en-US" sz="2500" b="1" kern="1200" dirty="0">
              <a:solidFill>
                <a:schemeClr val="tx1"/>
              </a:solidFill>
            </a:rPr>
            <a:t>変調</a:t>
          </a:r>
        </a:p>
      </dsp:txBody>
      <dsp:txXfrm>
        <a:off x="2943859" y="379592"/>
        <a:ext cx="1998981" cy="1170261"/>
      </dsp:txXfrm>
    </dsp:sp>
    <dsp:sp modelId="{C6266FBD-48D5-4BEF-994D-806F6D4B882C}">
      <dsp:nvSpPr>
        <dsp:cNvPr id="0" name=""/>
        <dsp:cNvSpPr/>
      </dsp:nvSpPr>
      <dsp:spPr>
        <a:xfrm>
          <a:off x="5186429" y="707820"/>
          <a:ext cx="439221" cy="51380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kumimoji="1" lang="ja-JP" altLang="en-US" sz="2000" kern="1200"/>
        </a:p>
      </dsp:txBody>
      <dsp:txXfrm>
        <a:off x="5186429" y="810581"/>
        <a:ext cx="307455" cy="308284"/>
      </dsp:txXfrm>
    </dsp:sp>
    <dsp:sp modelId="{355D5A5F-6736-4A63-B5AB-A61B50149A48}">
      <dsp:nvSpPr>
        <dsp:cNvPr id="0" name=""/>
        <dsp:cNvSpPr/>
      </dsp:nvSpPr>
      <dsp:spPr>
        <a:xfrm>
          <a:off x="5807969" y="343183"/>
          <a:ext cx="2071799" cy="1243079"/>
        </a:xfrm>
        <a:prstGeom prst="roundRect">
          <a:avLst>
            <a:gd name="adj" fmla="val 10000"/>
          </a:avLst>
        </a:prstGeom>
        <a:solidFill>
          <a:schemeClr val="accent5">
            <a:lumMod val="60000"/>
            <a:lumOff val="40000"/>
          </a:schemeClr>
        </a:solidFill>
        <a:ln w="38100" cap="flat" cmpd="sng" algn="ctr">
          <a:solidFill>
            <a:schemeClr val="accent1">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kumimoji="1" lang="ja-JP" altLang="en-US" sz="2500" b="1" kern="1200" dirty="0">
              <a:solidFill>
                <a:schemeClr val="tx1"/>
              </a:solidFill>
            </a:rPr>
            <a:t>送信機（</a:t>
          </a:r>
          <a:r>
            <a:rPr kumimoji="1" lang="en-US" altLang="ja-JP" sz="2500" b="1" kern="1200" dirty="0">
              <a:solidFill>
                <a:schemeClr val="tx1"/>
              </a:solidFill>
            </a:rPr>
            <a:t>LED</a:t>
          </a:r>
          <a:r>
            <a:rPr kumimoji="1" lang="ja-JP" altLang="en-US" sz="2500" b="1" kern="1200" dirty="0">
              <a:solidFill>
                <a:schemeClr val="tx1"/>
              </a:solidFill>
            </a:rPr>
            <a:t>）</a:t>
          </a:r>
        </a:p>
      </dsp:txBody>
      <dsp:txXfrm>
        <a:off x="5844378" y="379592"/>
        <a:ext cx="1998981" cy="11702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FC24B5-18D8-4377-B6B6-B2C58268F948}">
      <dsp:nvSpPr>
        <dsp:cNvPr id="0" name=""/>
        <dsp:cNvSpPr/>
      </dsp:nvSpPr>
      <dsp:spPr>
        <a:xfrm>
          <a:off x="5807969" y="73943"/>
          <a:ext cx="2071799" cy="1243079"/>
        </a:xfrm>
        <a:prstGeom prst="roundRect">
          <a:avLst>
            <a:gd name="adj" fmla="val 10000"/>
          </a:avLst>
        </a:prstGeom>
        <a:solidFill>
          <a:schemeClr val="accent5">
            <a:lumMod val="60000"/>
            <a:lumOff val="40000"/>
          </a:schemeClr>
        </a:solidFill>
        <a:ln w="38100" cap="flat" cmpd="sng" algn="ctr">
          <a:solidFill>
            <a:schemeClr val="accent1">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kumimoji="1" lang="ja-JP" altLang="en-US" sz="2500" b="1" kern="1200" dirty="0">
              <a:solidFill>
                <a:schemeClr val="tx1"/>
              </a:solidFill>
            </a:rPr>
            <a:t>受信機　（カメラ）</a:t>
          </a:r>
        </a:p>
      </dsp:txBody>
      <dsp:txXfrm>
        <a:off x="5844378" y="110352"/>
        <a:ext cx="1998981" cy="1170261"/>
      </dsp:txXfrm>
    </dsp:sp>
    <dsp:sp modelId="{0F5D93B3-3396-4B57-A559-758300ACEDE3}">
      <dsp:nvSpPr>
        <dsp:cNvPr id="0" name=""/>
        <dsp:cNvSpPr/>
      </dsp:nvSpPr>
      <dsp:spPr>
        <a:xfrm rot="10800000">
          <a:off x="5161567" y="438580"/>
          <a:ext cx="439221" cy="51380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kumimoji="1" lang="ja-JP" altLang="en-US" sz="2000" kern="1200"/>
        </a:p>
      </dsp:txBody>
      <dsp:txXfrm rot="10800000">
        <a:off x="5293333" y="541341"/>
        <a:ext cx="307455" cy="308284"/>
      </dsp:txXfrm>
    </dsp:sp>
    <dsp:sp modelId="{B1B3D2A5-03AE-4CFA-BFB0-96BF7DC185F1}">
      <dsp:nvSpPr>
        <dsp:cNvPr id="0" name=""/>
        <dsp:cNvSpPr/>
      </dsp:nvSpPr>
      <dsp:spPr>
        <a:xfrm>
          <a:off x="2907450" y="73943"/>
          <a:ext cx="2071799" cy="1243079"/>
        </a:xfrm>
        <a:prstGeom prst="roundRect">
          <a:avLst>
            <a:gd name="adj" fmla="val 10000"/>
          </a:avLst>
        </a:prstGeom>
        <a:solidFill>
          <a:schemeClr val="accent5">
            <a:lumMod val="60000"/>
            <a:lumOff val="40000"/>
          </a:schemeClr>
        </a:solidFill>
        <a:ln w="38100" cap="flat" cmpd="sng" algn="ctr">
          <a:solidFill>
            <a:schemeClr val="accent1">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kumimoji="1" lang="ja-JP" altLang="en-US" sz="2500" b="1" kern="1200" dirty="0">
              <a:solidFill>
                <a:schemeClr val="tx1"/>
              </a:solidFill>
            </a:rPr>
            <a:t>復調</a:t>
          </a:r>
        </a:p>
      </dsp:txBody>
      <dsp:txXfrm>
        <a:off x="2943859" y="110352"/>
        <a:ext cx="1998981" cy="1170261"/>
      </dsp:txXfrm>
    </dsp:sp>
    <dsp:sp modelId="{C6266FBD-48D5-4BEF-994D-806F6D4B882C}">
      <dsp:nvSpPr>
        <dsp:cNvPr id="0" name=""/>
        <dsp:cNvSpPr/>
      </dsp:nvSpPr>
      <dsp:spPr>
        <a:xfrm rot="10800000">
          <a:off x="2261049" y="438580"/>
          <a:ext cx="439221" cy="51380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kumimoji="1" lang="ja-JP" altLang="en-US" sz="2000" kern="1200"/>
        </a:p>
      </dsp:txBody>
      <dsp:txXfrm rot="10800000">
        <a:off x="2392815" y="541341"/>
        <a:ext cx="307455" cy="308284"/>
      </dsp:txXfrm>
    </dsp:sp>
    <dsp:sp modelId="{355D5A5F-6736-4A63-B5AB-A61B50149A48}">
      <dsp:nvSpPr>
        <dsp:cNvPr id="0" name=""/>
        <dsp:cNvSpPr/>
      </dsp:nvSpPr>
      <dsp:spPr>
        <a:xfrm>
          <a:off x="6931" y="73943"/>
          <a:ext cx="2071799" cy="1243079"/>
        </a:xfrm>
        <a:prstGeom prst="roundRect">
          <a:avLst>
            <a:gd name="adj" fmla="val 10000"/>
          </a:avLst>
        </a:prstGeom>
        <a:solidFill>
          <a:schemeClr val="accent5">
            <a:lumMod val="60000"/>
            <a:lumOff val="40000"/>
          </a:schemeClr>
        </a:solidFill>
        <a:ln w="38100" cap="flat" cmpd="sng" algn="ctr">
          <a:solidFill>
            <a:schemeClr val="accent1">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kumimoji="1" lang="ja-JP" altLang="en-US" sz="2500" b="1" kern="1200" dirty="0">
              <a:solidFill>
                <a:schemeClr val="tx1"/>
              </a:solidFill>
            </a:rPr>
            <a:t>受信信号</a:t>
          </a:r>
        </a:p>
      </dsp:txBody>
      <dsp:txXfrm>
        <a:off x="43340" y="110352"/>
        <a:ext cx="1998981" cy="117026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DF092F-C083-45B7-8240-33B7F0B0541D}" type="datetimeFigureOut">
              <a:rPr kumimoji="1" lang="ja-JP" altLang="en-US" smtClean="0"/>
              <a:t>2021/7/8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833AB3-7A34-453B-BD9F-0BA034FC2F0B}" type="slidenum">
              <a:rPr kumimoji="1" lang="ja-JP" altLang="en-US" smtClean="0"/>
              <a:t>‹#›</a:t>
            </a:fld>
            <a:endParaRPr kumimoji="1" lang="ja-JP" altLang="en-US"/>
          </a:p>
        </p:txBody>
      </p:sp>
    </p:spTree>
    <p:extLst>
      <p:ext uri="{BB962C8B-B14F-4D97-AF65-F5344CB8AC3E}">
        <p14:creationId xmlns:p14="http://schemas.microsoft.com/office/powerpoint/2010/main" val="305527452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画像は、</a:t>
            </a:r>
            <a:r>
              <a:rPr kumimoji="1" lang="en-US" altLang="ja-JP" dirty="0"/>
              <a:t>cross signal 1</a:t>
            </a:r>
            <a:r>
              <a:rPr kumimoji="1" lang="ja-JP" altLang="en-US" dirty="0"/>
              <a:t>の </a:t>
            </a:r>
            <a:r>
              <a:rPr kumimoji="1" lang="en-US" altLang="ja-JP" dirty="0"/>
              <a:t>345,346,347</a:t>
            </a:r>
            <a:endParaRPr kumimoji="1" lang="ja-JP" altLang="en-US" dirty="0"/>
          </a:p>
        </p:txBody>
      </p:sp>
      <p:sp>
        <p:nvSpPr>
          <p:cNvPr id="4" name="スライド番号プレースホルダー 3"/>
          <p:cNvSpPr>
            <a:spLocks noGrp="1"/>
          </p:cNvSpPr>
          <p:nvPr>
            <p:ph type="sldNum" sz="quarter" idx="5"/>
          </p:nvPr>
        </p:nvSpPr>
        <p:spPr/>
        <p:txBody>
          <a:bodyPr/>
          <a:lstStyle/>
          <a:p>
            <a:fld id="{32833AB3-7A34-453B-BD9F-0BA034FC2F0B}" type="slidenum">
              <a:rPr kumimoji="1" lang="ja-JP" altLang="en-US" smtClean="0"/>
              <a:t>9</a:t>
            </a:fld>
            <a:endParaRPr kumimoji="1" lang="ja-JP" altLang="en-US"/>
          </a:p>
        </p:txBody>
      </p:sp>
    </p:spTree>
    <p:extLst>
      <p:ext uri="{BB962C8B-B14F-4D97-AF65-F5344CB8AC3E}">
        <p14:creationId xmlns:p14="http://schemas.microsoft.com/office/powerpoint/2010/main" val="1502165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画像は、</a:t>
            </a:r>
            <a:r>
              <a:rPr kumimoji="1" lang="en-US" altLang="ja-JP" dirty="0"/>
              <a:t>vertical signal 1 </a:t>
            </a:r>
            <a:r>
              <a:rPr kumimoji="1" lang="ja-JP" altLang="en-US" dirty="0"/>
              <a:t>の </a:t>
            </a:r>
            <a:r>
              <a:rPr kumimoji="1" lang="en-US" altLang="ja-JP" dirty="0"/>
              <a:t>536,537,538</a:t>
            </a:r>
            <a:endParaRPr kumimoji="1" lang="ja-JP" altLang="en-US" dirty="0"/>
          </a:p>
        </p:txBody>
      </p:sp>
      <p:sp>
        <p:nvSpPr>
          <p:cNvPr id="4" name="スライド番号プレースホルダー 3"/>
          <p:cNvSpPr>
            <a:spLocks noGrp="1"/>
          </p:cNvSpPr>
          <p:nvPr>
            <p:ph type="sldNum" sz="quarter" idx="5"/>
          </p:nvPr>
        </p:nvSpPr>
        <p:spPr/>
        <p:txBody>
          <a:bodyPr/>
          <a:lstStyle/>
          <a:p>
            <a:fld id="{32833AB3-7A34-453B-BD9F-0BA034FC2F0B}" type="slidenum">
              <a:rPr kumimoji="1" lang="ja-JP" altLang="en-US" smtClean="0"/>
              <a:t>10</a:t>
            </a:fld>
            <a:endParaRPr kumimoji="1" lang="ja-JP" altLang="en-US"/>
          </a:p>
        </p:txBody>
      </p:sp>
    </p:spTree>
    <p:extLst>
      <p:ext uri="{BB962C8B-B14F-4D97-AF65-F5344CB8AC3E}">
        <p14:creationId xmlns:p14="http://schemas.microsoft.com/office/powerpoint/2010/main" val="1683481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画像は、</a:t>
            </a:r>
            <a:r>
              <a:rPr kumimoji="1" lang="en-US" altLang="ja-JP" dirty="0"/>
              <a:t>horizontal signal 1</a:t>
            </a:r>
            <a:r>
              <a:rPr kumimoji="1" lang="ja-JP" altLang="en-US" dirty="0"/>
              <a:t>の </a:t>
            </a:r>
            <a:r>
              <a:rPr kumimoji="1" lang="en-US" altLang="ja-JP" dirty="0"/>
              <a:t>372,373,374</a:t>
            </a:r>
            <a:endParaRPr kumimoji="1" lang="ja-JP" altLang="en-US" dirty="0"/>
          </a:p>
        </p:txBody>
      </p:sp>
      <p:sp>
        <p:nvSpPr>
          <p:cNvPr id="4" name="スライド番号プレースホルダー 3"/>
          <p:cNvSpPr>
            <a:spLocks noGrp="1"/>
          </p:cNvSpPr>
          <p:nvPr>
            <p:ph type="sldNum" sz="quarter" idx="5"/>
          </p:nvPr>
        </p:nvSpPr>
        <p:spPr/>
        <p:txBody>
          <a:bodyPr/>
          <a:lstStyle/>
          <a:p>
            <a:fld id="{32833AB3-7A34-453B-BD9F-0BA034FC2F0B}" type="slidenum">
              <a:rPr kumimoji="1" lang="ja-JP" altLang="en-US" smtClean="0"/>
              <a:t>11</a:t>
            </a:fld>
            <a:endParaRPr kumimoji="1" lang="ja-JP" altLang="en-US"/>
          </a:p>
        </p:txBody>
      </p:sp>
    </p:spTree>
    <p:extLst>
      <p:ext uri="{BB962C8B-B14F-4D97-AF65-F5344CB8AC3E}">
        <p14:creationId xmlns:p14="http://schemas.microsoft.com/office/powerpoint/2010/main" val="933238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画像は、</a:t>
            </a:r>
            <a:r>
              <a:rPr kumimoji="1" lang="en-US" altLang="ja-JP" dirty="0"/>
              <a:t>cross signal 1</a:t>
            </a:r>
            <a:r>
              <a:rPr kumimoji="1" lang="ja-JP" altLang="en-US" dirty="0"/>
              <a:t>の </a:t>
            </a:r>
            <a:r>
              <a:rPr kumimoji="1" lang="en-US" altLang="ja-JP" dirty="0"/>
              <a:t>536,537,538</a:t>
            </a:r>
            <a:endParaRPr kumimoji="1" lang="ja-JP" altLang="en-US" dirty="0"/>
          </a:p>
        </p:txBody>
      </p:sp>
      <p:sp>
        <p:nvSpPr>
          <p:cNvPr id="4" name="スライド番号プレースホルダー 3"/>
          <p:cNvSpPr>
            <a:spLocks noGrp="1"/>
          </p:cNvSpPr>
          <p:nvPr>
            <p:ph type="sldNum" sz="quarter" idx="5"/>
          </p:nvPr>
        </p:nvSpPr>
        <p:spPr/>
        <p:txBody>
          <a:bodyPr/>
          <a:lstStyle/>
          <a:p>
            <a:fld id="{32833AB3-7A34-453B-BD9F-0BA034FC2F0B}" type="slidenum">
              <a:rPr kumimoji="1" lang="ja-JP" altLang="en-US" smtClean="0"/>
              <a:t>13</a:t>
            </a:fld>
            <a:endParaRPr kumimoji="1" lang="ja-JP" altLang="en-US"/>
          </a:p>
        </p:txBody>
      </p:sp>
    </p:spTree>
    <p:extLst>
      <p:ext uri="{BB962C8B-B14F-4D97-AF65-F5344CB8AC3E}">
        <p14:creationId xmlns:p14="http://schemas.microsoft.com/office/powerpoint/2010/main" val="31479408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画像は、</a:t>
            </a:r>
            <a:r>
              <a:rPr kumimoji="1" lang="en-US" altLang="ja-JP" dirty="0"/>
              <a:t>cross signal 1</a:t>
            </a:r>
            <a:r>
              <a:rPr kumimoji="1" lang="ja-JP" altLang="en-US" dirty="0"/>
              <a:t>の </a:t>
            </a:r>
            <a:r>
              <a:rPr kumimoji="1" lang="en-US" altLang="ja-JP" dirty="0"/>
              <a:t>536,537,538</a:t>
            </a:r>
            <a:endParaRPr kumimoji="1" lang="ja-JP" altLang="en-US" dirty="0"/>
          </a:p>
        </p:txBody>
      </p:sp>
      <p:sp>
        <p:nvSpPr>
          <p:cNvPr id="4" name="スライド番号プレースホルダー 3"/>
          <p:cNvSpPr>
            <a:spLocks noGrp="1"/>
          </p:cNvSpPr>
          <p:nvPr>
            <p:ph type="sldNum" sz="quarter" idx="5"/>
          </p:nvPr>
        </p:nvSpPr>
        <p:spPr/>
        <p:txBody>
          <a:bodyPr/>
          <a:lstStyle/>
          <a:p>
            <a:fld id="{32833AB3-7A34-453B-BD9F-0BA034FC2F0B}" type="slidenum">
              <a:rPr kumimoji="1" lang="ja-JP" altLang="en-US" smtClean="0"/>
              <a:t>14</a:t>
            </a:fld>
            <a:endParaRPr kumimoji="1" lang="ja-JP" altLang="en-US"/>
          </a:p>
        </p:txBody>
      </p:sp>
    </p:spTree>
    <p:extLst>
      <p:ext uri="{BB962C8B-B14F-4D97-AF65-F5344CB8AC3E}">
        <p14:creationId xmlns:p14="http://schemas.microsoft.com/office/powerpoint/2010/main" val="1997475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画像は左から、</a:t>
            </a:r>
            <a:r>
              <a:rPr kumimoji="1" lang="en-US" altLang="ja-JP" dirty="0"/>
              <a:t>361,362,363</a:t>
            </a:r>
            <a:endParaRPr kumimoji="1" lang="ja-JP" altLang="en-US" dirty="0"/>
          </a:p>
        </p:txBody>
      </p:sp>
      <p:sp>
        <p:nvSpPr>
          <p:cNvPr id="4" name="スライド番号プレースホルダー 3"/>
          <p:cNvSpPr>
            <a:spLocks noGrp="1"/>
          </p:cNvSpPr>
          <p:nvPr>
            <p:ph type="sldNum" sz="quarter" idx="5"/>
          </p:nvPr>
        </p:nvSpPr>
        <p:spPr/>
        <p:txBody>
          <a:bodyPr/>
          <a:lstStyle/>
          <a:p>
            <a:fld id="{32833AB3-7A34-453B-BD9F-0BA034FC2F0B}" type="slidenum">
              <a:rPr kumimoji="1" lang="ja-JP" altLang="en-US" smtClean="0"/>
              <a:t>20</a:t>
            </a:fld>
            <a:endParaRPr kumimoji="1" lang="ja-JP" altLang="en-US"/>
          </a:p>
        </p:txBody>
      </p:sp>
    </p:spTree>
    <p:extLst>
      <p:ext uri="{BB962C8B-B14F-4D97-AF65-F5344CB8AC3E}">
        <p14:creationId xmlns:p14="http://schemas.microsoft.com/office/powerpoint/2010/main" val="15498483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画像は左から、</a:t>
            </a:r>
            <a:r>
              <a:rPr kumimoji="1" lang="en-US" altLang="ja-JP" dirty="0"/>
              <a:t>361,362,363</a:t>
            </a:r>
            <a:endParaRPr kumimoji="1" lang="ja-JP" altLang="en-US" dirty="0"/>
          </a:p>
        </p:txBody>
      </p:sp>
      <p:sp>
        <p:nvSpPr>
          <p:cNvPr id="4" name="スライド番号プレースホルダー 3"/>
          <p:cNvSpPr>
            <a:spLocks noGrp="1"/>
          </p:cNvSpPr>
          <p:nvPr>
            <p:ph type="sldNum" sz="quarter" idx="5"/>
          </p:nvPr>
        </p:nvSpPr>
        <p:spPr/>
        <p:txBody>
          <a:bodyPr/>
          <a:lstStyle/>
          <a:p>
            <a:fld id="{32833AB3-7A34-453B-BD9F-0BA034FC2F0B}" type="slidenum">
              <a:rPr kumimoji="1" lang="ja-JP" altLang="en-US" smtClean="0"/>
              <a:t>21</a:t>
            </a:fld>
            <a:endParaRPr kumimoji="1" lang="ja-JP" altLang="en-US"/>
          </a:p>
        </p:txBody>
      </p:sp>
    </p:spTree>
    <p:extLst>
      <p:ext uri="{BB962C8B-B14F-4D97-AF65-F5344CB8AC3E}">
        <p14:creationId xmlns:p14="http://schemas.microsoft.com/office/powerpoint/2010/main" val="3119390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画像は、</a:t>
            </a:r>
            <a:r>
              <a:rPr kumimoji="1" lang="en-US" altLang="ja-JP" dirty="0"/>
              <a:t>cross signal 1</a:t>
            </a:r>
            <a:r>
              <a:rPr kumimoji="1" lang="ja-JP" altLang="en-US" dirty="0"/>
              <a:t>の </a:t>
            </a:r>
            <a:r>
              <a:rPr kumimoji="1" lang="en-US" altLang="ja-JP" dirty="0"/>
              <a:t>536,537,538</a:t>
            </a:r>
            <a:endParaRPr kumimoji="1" lang="ja-JP" altLang="en-US" dirty="0"/>
          </a:p>
        </p:txBody>
      </p:sp>
      <p:sp>
        <p:nvSpPr>
          <p:cNvPr id="4" name="スライド番号プレースホルダー 3"/>
          <p:cNvSpPr>
            <a:spLocks noGrp="1"/>
          </p:cNvSpPr>
          <p:nvPr>
            <p:ph type="sldNum" sz="quarter" idx="5"/>
          </p:nvPr>
        </p:nvSpPr>
        <p:spPr/>
        <p:txBody>
          <a:bodyPr/>
          <a:lstStyle/>
          <a:p>
            <a:fld id="{32833AB3-7A34-453B-BD9F-0BA034FC2F0B}" type="slidenum">
              <a:rPr kumimoji="1" lang="ja-JP" altLang="en-US" smtClean="0"/>
              <a:t>22</a:t>
            </a:fld>
            <a:endParaRPr kumimoji="1" lang="ja-JP" altLang="en-US"/>
          </a:p>
        </p:txBody>
      </p:sp>
    </p:spTree>
    <p:extLst>
      <p:ext uri="{BB962C8B-B14F-4D97-AF65-F5344CB8AC3E}">
        <p14:creationId xmlns:p14="http://schemas.microsoft.com/office/powerpoint/2010/main" val="1997475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normAutofit/>
          </a:bodyPr>
          <a:lstStyle>
            <a:lvl1pPr algn="ctr">
              <a:defRPr sz="4800"/>
            </a:lvl1pPr>
          </a:lstStyle>
          <a:p>
            <a:r>
              <a:rPr lang="ja-JP" altLang="en-US" dirty="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4" name="Date Placeholder 3"/>
          <p:cNvSpPr>
            <a:spLocks noGrp="1"/>
          </p:cNvSpPr>
          <p:nvPr>
            <p:ph type="dt" sz="half" idx="10"/>
          </p:nvPr>
        </p:nvSpPr>
        <p:spPr/>
        <p:txBody>
          <a:bodyPr/>
          <a:lstStyle/>
          <a:p>
            <a:fld id="{1E713CB3-A9D1-4224-AF75-EC156ECF296A}"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cxnSp>
        <p:nvCxnSpPr>
          <p:cNvPr id="7" name="直線コネクタ 6">
            <a:extLst>
              <a:ext uri="{FF2B5EF4-FFF2-40B4-BE49-F238E27FC236}">
                <a16:creationId xmlns:a16="http://schemas.microsoft.com/office/drawing/2014/main" id="{48F65D00-DC74-455D-B9E4-4B3E2D49DFA2}"/>
              </a:ext>
            </a:extLst>
          </p:cNvPr>
          <p:cNvCxnSpPr/>
          <p:nvPr userDrawn="1"/>
        </p:nvCxnSpPr>
        <p:spPr>
          <a:xfrm>
            <a:off x="0" y="3583066"/>
            <a:ext cx="9144000" cy="0"/>
          </a:xfrm>
          <a:prstGeom prst="line">
            <a:avLst/>
          </a:prstGeom>
          <a:ln w="82550">
            <a:gradFill flip="none" rotWithShape="1">
              <a:gsLst>
                <a:gs pos="0">
                  <a:schemeClr val="accent5">
                    <a:lumMod val="40000"/>
                    <a:lumOff val="60000"/>
                  </a:schemeClr>
                </a:gs>
                <a:gs pos="0">
                  <a:schemeClr val="accent5">
                    <a:lumMod val="60000"/>
                    <a:lumOff val="40000"/>
                  </a:schemeClr>
                </a:gs>
                <a:gs pos="100000">
                  <a:schemeClr val="accent5">
                    <a:lumMod val="75000"/>
                  </a:schemeClr>
                </a:gs>
              </a:gsLst>
              <a:lin ang="108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8417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84997B5-9E2F-4568-987D-3D3CE3E53299}"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611F9C2-6641-4325-A1B0-8726CAAFC082}" type="slidenum">
              <a:rPr kumimoji="1" lang="ja-JP" altLang="en-US" smtClean="0"/>
              <a:t>‹#›</a:t>
            </a:fld>
            <a:endParaRPr kumimoji="1" lang="ja-JP" altLang="en-US"/>
          </a:p>
        </p:txBody>
      </p:sp>
    </p:spTree>
    <p:extLst>
      <p:ext uri="{BB962C8B-B14F-4D97-AF65-F5344CB8AC3E}">
        <p14:creationId xmlns:p14="http://schemas.microsoft.com/office/powerpoint/2010/main" val="3458845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505F0E7-1B5E-4682-865E-B44E10EA52EB}"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611F9C2-6641-4325-A1B0-8726CAAFC082}" type="slidenum">
              <a:rPr kumimoji="1" lang="ja-JP" altLang="en-US" smtClean="0"/>
              <a:t>‹#›</a:t>
            </a:fld>
            <a:endParaRPr kumimoji="1" lang="ja-JP" altLang="en-US"/>
          </a:p>
        </p:txBody>
      </p:sp>
    </p:spTree>
    <p:extLst>
      <p:ext uri="{BB962C8B-B14F-4D97-AF65-F5344CB8AC3E}">
        <p14:creationId xmlns:p14="http://schemas.microsoft.com/office/powerpoint/2010/main" val="3656755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E60160D-33B8-400C-820D-A05EDBEDFF6B}"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4611F9C2-6641-4325-A1B0-8726CAAFC082}" type="slidenum">
              <a:rPr kumimoji="1" lang="ja-JP" altLang="en-US" smtClean="0"/>
              <a:pPr/>
              <a:t>‹#›</a:t>
            </a:fld>
            <a:endParaRPr kumimoji="1" lang="ja-JP" altLang="en-US" dirty="0"/>
          </a:p>
        </p:txBody>
      </p:sp>
      <p:cxnSp>
        <p:nvCxnSpPr>
          <p:cNvPr id="8" name="直線コネクタ 7">
            <a:extLst>
              <a:ext uri="{FF2B5EF4-FFF2-40B4-BE49-F238E27FC236}">
                <a16:creationId xmlns:a16="http://schemas.microsoft.com/office/drawing/2014/main" id="{961EEEA9-A18A-4067-8E72-2C90B7B15572}"/>
              </a:ext>
            </a:extLst>
          </p:cNvPr>
          <p:cNvCxnSpPr/>
          <p:nvPr userDrawn="1"/>
        </p:nvCxnSpPr>
        <p:spPr>
          <a:xfrm>
            <a:off x="0" y="839973"/>
            <a:ext cx="9144000" cy="0"/>
          </a:xfrm>
          <a:prstGeom prst="line">
            <a:avLst/>
          </a:prstGeom>
          <a:ln w="57150">
            <a:gradFill flip="none" rotWithShape="1">
              <a:gsLst>
                <a:gs pos="0">
                  <a:schemeClr val="accent5">
                    <a:lumMod val="40000"/>
                    <a:lumOff val="60000"/>
                  </a:schemeClr>
                </a:gs>
                <a:gs pos="0">
                  <a:schemeClr val="accent5">
                    <a:lumMod val="60000"/>
                    <a:lumOff val="40000"/>
                  </a:schemeClr>
                </a:gs>
                <a:gs pos="100000">
                  <a:schemeClr val="accent5">
                    <a:lumMod val="75000"/>
                  </a:schemeClr>
                </a:gs>
              </a:gsLst>
              <a:lin ang="108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13029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80408307-2439-4B1B-B3BE-EC4D9D90A27B}"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611F9C2-6641-4325-A1B0-8726CAAFC082}" type="slidenum">
              <a:rPr kumimoji="1" lang="ja-JP" altLang="en-US" smtClean="0"/>
              <a:t>‹#›</a:t>
            </a:fld>
            <a:endParaRPr kumimoji="1" lang="ja-JP" altLang="en-US"/>
          </a:p>
        </p:txBody>
      </p:sp>
    </p:spTree>
    <p:extLst>
      <p:ext uri="{BB962C8B-B14F-4D97-AF65-F5344CB8AC3E}">
        <p14:creationId xmlns:p14="http://schemas.microsoft.com/office/powerpoint/2010/main" val="1023176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ja-JP" altLang="en-US" dirty="0"/>
              <a:t>マスター タイトルの書式設定</a:t>
            </a:r>
            <a:endParaRPr lang="en-US" dirty="0"/>
          </a:p>
        </p:txBody>
      </p:sp>
      <p:sp>
        <p:nvSpPr>
          <p:cNvPr id="3" name="Content Placeholder 2"/>
          <p:cNvSpPr>
            <a:spLocks noGrp="1"/>
          </p:cNvSpPr>
          <p:nvPr>
            <p:ph sz="half" idx="1"/>
          </p:nvPr>
        </p:nvSpPr>
        <p:spPr>
          <a:xfrm>
            <a:off x="628650" y="925200"/>
            <a:ext cx="3886200" cy="5233534"/>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Content Placeholder 3"/>
          <p:cNvSpPr>
            <a:spLocks noGrp="1"/>
          </p:cNvSpPr>
          <p:nvPr>
            <p:ph sz="half" idx="2"/>
          </p:nvPr>
        </p:nvSpPr>
        <p:spPr>
          <a:xfrm>
            <a:off x="4629150" y="925200"/>
            <a:ext cx="3886200" cy="5233534"/>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FD9BD4B9-D88E-423C-AC97-AA0638AB3F67}" type="datetime1">
              <a:rPr kumimoji="1" lang="ja-JP" altLang="en-US" smtClean="0"/>
              <a:t>2021/7/8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611F9C2-6641-4325-A1B0-8726CAAFC082}" type="slidenum">
              <a:rPr kumimoji="1" lang="ja-JP" altLang="en-US" smtClean="0"/>
              <a:t>‹#›</a:t>
            </a:fld>
            <a:endParaRPr kumimoji="1" lang="ja-JP" altLang="en-US"/>
          </a:p>
        </p:txBody>
      </p:sp>
      <p:cxnSp>
        <p:nvCxnSpPr>
          <p:cNvPr id="8" name="直線コネクタ 7">
            <a:extLst>
              <a:ext uri="{FF2B5EF4-FFF2-40B4-BE49-F238E27FC236}">
                <a16:creationId xmlns:a16="http://schemas.microsoft.com/office/drawing/2014/main" id="{ABA1358F-D2E2-4422-B358-4B22DE61BABD}"/>
              </a:ext>
            </a:extLst>
          </p:cNvPr>
          <p:cNvCxnSpPr/>
          <p:nvPr userDrawn="1"/>
        </p:nvCxnSpPr>
        <p:spPr>
          <a:xfrm>
            <a:off x="0" y="839973"/>
            <a:ext cx="9144000" cy="0"/>
          </a:xfrm>
          <a:prstGeom prst="line">
            <a:avLst/>
          </a:prstGeom>
          <a:ln w="57150">
            <a:gradFill flip="none" rotWithShape="1">
              <a:gsLst>
                <a:gs pos="0">
                  <a:schemeClr val="accent5">
                    <a:lumMod val="40000"/>
                    <a:lumOff val="60000"/>
                  </a:schemeClr>
                </a:gs>
                <a:gs pos="0">
                  <a:schemeClr val="accent5">
                    <a:lumMod val="60000"/>
                    <a:lumOff val="40000"/>
                  </a:schemeClr>
                </a:gs>
                <a:gs pos="100000">
                  <a:schemeClr val="accent5">
                    <a:lumMod val="75000"/>
                  </a:schemeClr>
                </a:gs>
              </a:gsLst>
              <a:lin ang="108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39310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79526AFA-8E0F-43A0-95E8-CAB2683A848D}" type="datetime1">
              <a:rPr kumimoji="1" lang="ja-JP" altLang="en-US" smtClean="0"/>
              <a:t>2021/7/8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4611F9C2-6641-4325-A1B0-8726CAAFC082}" type="slidenum">
              <a:rPr kumimoji="1" lang="ja-JP" altLang="en-US" smtClean="0"/>
              <a:t>‹#›</a:t>
            </a:fld>
            <a:endParaRPr kumimoji="1" lang="ja-JP" altLang="en-US"/>
          </a:p>
        </p:txBody>
      </p:sp>
    </p:spTree>
    <p:extLst>
      <p:ext uri="{BB962C8B-B14F-4D97-AF65-F5344CB8AC3E}">
        <p14:creationId xmlns:p14="http://schemas.microsoft.com/office/powerpoint/2010/main" val="448166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157CBB0C-55B6-4FED-A18B-DD18A00D5F21}" type="datetime1">
              <a:rPr kumimoji="1" lang="ja-JP" altLang="en-US" smtClean="0"/>
              <a:t>2021/7/8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4611F9C2-6641-4325-A1B0-8726CAAFC082}" type="slidenum">
              <a:rPr kumimoji="1" lang="ja-JP" altLang="en-US" smtClean="0"/>
              <a:t>‹#›</a:t>
            </a:fld>
            <a:endParaRPr kumimoji="1" lang="ja-JP" altLang="en-US"/>
          </a:p>
        </p:txBody>
      </p:sp>
    </p:spTree>
    <p:extLst>
      <p:ext uri="{BB962C8B-B14F-4D97-AF65-F5344CB8AC3E}">
        <p14:creationId xmlns:p14="http://schemas.microsoft.com/office/powerpoint/2010/main" val="3637351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203B03-28BE-4FEF-8A8F-4B5AB41B9EDA}" type="datetime1">
              <a:rPr kumimoji="1" lang="ja-JP" altLang="en-US" smtClean="0"/>
              <a:t>2021/7/8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4611F9C2-6641-4325-A1B0-8726CAAFC082}" type="slidenum">
              <a:rPr kumimoji="1" lang="ja-JP" altLang="en-US" smtClean="0"/>
              <a:t>‹#›</a:t>
            </a:fld>
            <a:endParaRPr kumimoji="1" lang="ja-JP" altLang="en-US"/>
          </a:p>
        </p:txBody>
      </p:sp>
    </p:spTree>
    <p:extLst>
      <p:ext uri="{BB962C8B-B14F-4D97-AF65-F5344CB8AC3E}">
        <p14:creationId xmlns:p14="http://schemas.microsoft.com/office/powerpoint/2010/main" val="4266044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8C9421F-F1BC-41D3-9856-F8E01DCA85EF}" type="datetime1">
              <a:rPr kumimoji="1" lang="ja-JP" altLang="en-US" smtClean="0"/>
              <a:t>2021/7/8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611F9C2-6641-4325-A1B0-8726CAAFC082}" type="slidenum">
              <a:rPr kumimoji="1" lang="ja-JP" altLang="en-US" smtClean="0"/>
              <a:t>‹#›</a:t>
            </a:fld>
            <a:endParaRPr kumimoji="1" lang="ja-JP" altLang="en-US"/>
          </a:p>
        </p:txBody>
      </p:sp>
    </p:spTree>
    <p:extLst>
      <p:ext uri="{BB962C8B-B14F-4D97-AF65-F5344CB8AC3E}">
        <p14:creationId xmlns:p14="http://schemas.microsoft.com/office/powerpoint/2010/main" val="3556412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ED0F761-DDDE-4C16-806B-6480EF1A12A9}" type="datetime1">
              <a:rPr kumimoji="1" lang="ja-JP" altLang="en-US" smtClean="0"/>
              <a:t>2021/7/8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611F9C2-6641-4325-A1B0-8726CAAFC082}" type="slidenum">
              <a:rPr kumimoji="1" lang="ja-JP" altLang="en-US" smtClean="0"/>
              <a:t>‹#›</a:t>
            </a:fld>
            <a:endParaRPr kumimoji="1" lang="ja-JP" altLang="en-US"/>
          </a:p>
        </p:txBody>
      </p:sp>
    </p:spTree>
    <p:extLst>
      <p:ext uri="{BB962C8B-B14F-4D97-AF65-F5344CB8AC3E}">
        <p14:creationId xmlns:p14="http://schemas.microsoft.com/office/powerpoint/2010/main" val="3580099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
            <a:ext cx="7886700" cy="839972"/>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925033"/>
            <a:ext cx="7886700" cy="5251930"/>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486B3F-B4FA-4FAF-A2E9-0DB0D22E2148}" type="datetime1">
              <a:rPr kumimoji="1" lang="ja-JP" altLang="en-US" smtClean="0"/>
              <a:t>2021/7/8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7086600" y="8714"/>
            <a:ext cx="2057400" cy="365125"/>
          </a:xfrm>
          <a:prstGeom prst="rect">
            <a:avLst/>
          </a:prstGeom>
        </p:spPr>
        <p:txBody>
          <a:bodyPr vert="horz" lIns="91440" tIns="45720" rIns="91440" bIns="45720" rtlCol="0" anchor="ctr"/>
          <a:lstStyle>
            <a:lvl1pPr algn="r">
              <a:defRPr sz="2800">
                <a:solidFill>
                  <a:schemeClr val="tx1">
                    <a:tint val="75000"/>
                  </a:schemeClr>
                </a:solidFill>
              </a:defRPr>
            </a:lvl1pPr>
          </a:lstStyle>
          <a:p>
            <a:fld id="{4611F9C2-6641-4325-A1B0-8726CAAFC082}" type="slidenum">
              <a:rPr kumimoji="1" lang="ja-JP" altLang="en-US" smtClean="0"/>
              <a:pPr/>
              <a:t>‹#›</a:t>
            </a:fld>
            <a:endParaRPr kumimoji="1" lang="ja-JP" altLang="en-US" dirty="0"/>
          </a:p>
        </p:txBody>
      </p:sp>
    </p:spTree>
    <p:extLst>
      <p:ext uri="{BB962C8B-B14F-4D97-AF65-F5344CB8AC3E}">
        <p14:creationId xmlns:p14="http://schemas.microsoft.com/office/powerpoint/2010/main" val="11005335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00B0F0"/>
        </a:buClr>
        <a:buSzPct val="80000"/>
        <a:buFont typeface="Wingdings" panose="05000000000000000000" pitchFamily="2" charset="2"/>
        <a:buChar char="Ø"/>
        <a:defRPr kumimoji="1"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B0F0"/>
        </a:buClr>
        <a:buSzPct val="80000"/>
        <a:buFont typeface="Wingdings" panose="05000000000000000000" pitchFamily="2" charset="2"/>
        <a:buChar char="ü"/>
        <a:defRPr kumimoji="1"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00B0F0"/>
        </a:buClr>
        <a:buFont typeface="Arial" panose="020B0604020202020204" pitchFamily="34" charset="0"/>
        <a:buChar char="•"/>
        <a:defRPr kumimoji="1"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00B0F0"/>
        </a:buClr>
        <a:buFont typeface="Arial" panose="020B0604020202020204" pitchFamily="34" charset="0"/>
        <a:buChar char="•"/>
        <a:defRPr kumimoji="1"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9.png"/><Relationship Id="rId7"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11.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FE477989-B232-402F-BE24-4C60EEC00475}"/>
              </a:ext>
            </a:extLst>
          </p:cNvPr>
          <p:cNvSpPr>
            <a:spLocks noGrp="1"/>
          </p:cNvSpPr>
          <p:nvPr>
            <p:ph type="ctrTitle"/>
          </p:nvPr>
        </p:nvSpPr>
        <p:spPr/>
        <p:txBody>
          <a:bodyPr>
            <a:normAutofit/>
          </a:bodyPr>
          <a:lstStyle/>
          <a:p>
            <a:r>
              <a:rPr lang="ja-JP" altLang="en-US" sz="4000" b="1" dirty="0"/>
              <a:t>高速移動する送信光源を</a:t>
            </a:r>
            <a:br>
              <a:rPr lang="en-US" altLang="ja-JP" sz="4000" b="1" dirty="0"/>
            </a:br>
            <a:r>
              <a:rPr lang="ja-JP" altLang="en-US" sz="4000" b="1" dirty="0"/>
              <a:t>追尾するアルゴリズムの</a:t>
            </a:r>
            <a:br>
              <a:rPr lang="en-US" altLang="ja-JP" sz="4000" b="1" dirty="0"/>
            </a:br>
            <a:r>
              <a:rPr lang="ja-JP" altLang="en-US" sz="4000" b="1" dirty="0"/>
              <a:t>構築と実験</a:t>
            </a:r>
          </a:p>
        </p:txBody>
      </p:sp>
      <p:sp>
        <p:nvSpPr>
          <p:cNvPr id="5" name="字幕 4">
            <a:extLst>
              <a:ext uri="{FF2B5EF4-FFF2-40B4-BE49-F238E27FC236}">
                <a16:creationId xmlns:a16="http://schemas.microsoft.com/office/drawing/2014/main" id="{A8E73FD6-6364-4DA5-B6CF-F51BCD3513E9}"/>
              </a:ext>
            </a:extLst>
          </p:cNvPr>
          <p:cNvSpPr>
            <a:spLocks noGrp="1"/>
          </p:cNvSpPr>
          <p:nvPr>
            <p:ph type="subTitle" idx="1"/>
          </p:nvPr>
        </p:nvSpPr>
        <p:spPr/>
        <p:txBody>
          <a:bodyPr>
            <a:normAutofit lnSpcReduction="10000"/>
          </a:bodyPr>
          <a:lstStyle/>
          <a:p>
            <a:endParaRPr lang="en-US" altLang="ja-JP" dirty="0"/>
          </a:p>
          <a:p>
            <a:r>
              <a:rPr lang="ja-JP" altLang="en-US" dirty="0"/>
              <a:t>報告会 </a:t>
            </a:r>
            <a:r>
              <a:rPr lang="en-US" altLang="ja-JP" dirty="0"/>
              <a:t>2021/07/08</a:t>
            </a:r>
          </a:p>
          <a:p>
            <a:r>
              <a:rPr lang="ja-JP" altLang="en-US" dirty="0"/>
              <a:t>名古屋大学 山里研究室</a:t>
            </a:r>
            <a:endParaRPr lang="en-US" altLang="ja-JP" dirty="0"/>
          </a:p>
          <a:p>
            <a:r>
              <a:rPr lang="en-US" altLang="ja-JP" dirty="0"/>
              <a:t>M1 </a:t>
            </a:r>
            <a:r>
              <a:rPr lang="ja-JP" altLang="en-US" dirty="0"/>
              <a:t>中村建翔</a:t>
            </a:r>
          </a:p>
        </p:txBody>
      </p:sp>
    </p:spTree>
    <p:extLst>
      <p:ext uri="{BB962C8B-B14F-4D97-AF65-F5344CB8AC3E}">
        <p14:creationId xmlns:p14="http://schemas.microsoft.com/office/powerpoint/2010/main" val="26240376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lang="ja-JP" altLang="en-US" dirty="0"/>
              <a:t>実験結果</a:t>
            </a:r>
            <a:r>
              <a:rPr lang="en-US" altLang="ja-JP" sz="2800" dirty="0"/>
              <a:t>-</a:t>
            </a:r>
            <a:r>
              <a:rPr lang="ja-JP" altLang="en-US" sz="2800" dirty="0"/>
              <a:t>縦アレイ</a:t>
            </a:r>
            <a:endParaRPr kumimoji="1" lang="ja-JP" altLang="en-US" dirty="0"/>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p:txBody>
          <a:bodyPr/>
          <a:lstStyle/>
          <a:p>
            <a:r>
              <a:rPr lang="ja-JP" altLang="en-US" dirty="0"/>
              <a:t>視覚的に十分データが読み取れることがわかる</a:t>
            </a:r>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10</a:t>
            </a:fld>
            <a:endParaRPr kumimoji="1" lang="ja-JP" altLang="en-US" dirty="0"/>
          </a:p>
        </p:txBody>
      </p:sp>
      <p:pic>
        <p:nvPicPr>
          <p:cNvPr id="13" name="図 12">
            <a:extLst>
              <a:ext uri="{FF2B5EF4-FFF2-40B4-BE49-F238E27FC236}">
                <a16:creationId xmlns:a16="http://schemas.microsoft.com/office/drawing/2014/main" id="{4E5DA421-A6E0-47DE-84F3-BBAA307C51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2345" y="2463379"/>
            <a:ext cx="2520000" cy="2520000"/>
          </a:xfrm>
          <a:prstGeom prst="rect">
            <a:avLst/>
          </a:prstGeom>
        </p:spPr>
      </p:pic>
      <p:pic>
        <p:nvPicPr>
          <p:cNvPr id="15" name="図 14">
            <a:extLst>
              <a:ext uri="{FF2B5EF4-FFF2-40B4-BE49-F238E27FC236}">
                <a16:creationId xmlns:a16="http://schemas.microsoft.com/office/drawing/2014/main" id="{02A41619-A7B5-4393-894D-BED89F35D3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345" y="2463379"/>
            <a:ext cx="2520000" cy="2520000"/>
          </a:xfrm>
          <a:prstGeom prst="rect">
            <a:avLst/>
          </a:prstGeom>
        </p:spPr>
      </p:pic>
      <p:pic>
        <p:nvPicPr>
          <p:cNvPr id="17" name="図 16">
            <a:extLst>
              <a:ext uri="{FF2B5EF4-FFF2-40B4-BE49-F238E27FC236}">
                <a16:creationId xmlns:a16="http://schemas.microsoft.com/office/drawing/2014/main" id="{D7831DA0-33FA-4808-8FAF-56236773A6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43345" y="2463379"/>
            <a:ext cx="2520000" cy="2520000"/>
          </a:xfrm>
          <a:prstGeom prst="rect">
            <a:avLst/>
          </a:prstGeom>
        </p:spPr>
      </p:pic>
      <p:sp>
        <p:nvSpPr>
          <p:cNvPr id="18" name="矢印: 右 17">
            <a:extLst>
              <a:ext uri="{FF2B5EF4-FFF2-40B4-BE49-F238E27FC236}">
                <a16:creationId xmlns:a16="http://schemas.microsoft.com/office/drawing/2014/main" id="{2EB8762E-2B27-43B3-B9E5-5E34059DC39D}"/>
              </a:ext>
            </a:extLst>
          </p:cNvPr>
          <p:cNvSpPr/>
          <p:nvPr/>
        </p:nvSpPr>
        <p:spPr>
          <a:xfrm>
            <a:off x="2957220" y="3301478"/>
            <a:ext cx="216876" cy="809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矢印: 右 18">
            <a:extLst>
              <a:ext uri="{FF2B5EF4-FFF2-40B4-BE49-F238E27FC236}">
                <a16:creationId xmlns:a16="http://schemas.microsoft.com/office/drawing/2014/main" id="{A8FC531A-26E3-462D-A23D-D08CE794A889}"/>
              </a:ext>
            </a:extLst>
          </p:cNvPr>
          <p:cNvSpPr/>
          <p:nvPr/>
        </p:nvSpPr>
        <p:spPr>
          <a:xfrm>
            <a:off x="6055443" y="3301478"/>
            <a:ext cx="216876" cy="809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テキスト ボックス 19">
            <a:extLst>
              <a:ext uri="{FF2B5EF4-FFF2-40B4-BE49-F238E27FC236}">
                <a16:creationId xmlns:a16="http://schemas.microsoft.com/office/drawing/2014/main" id="{CE24B59B-15A5-4679-AA79-A87C1B4F2445}"/>
              </a:ext>
            </a:extLst>
          </p:cNvPr>
          <p:cNvSpPr txBox="1"/>
          <p:nvPr/>
        </p:nvSpPr>
        <p:spPr>
          <a:xfrm>
            <a:off x="1173254" y="3216418"/>
            <a:ext cx="2273149" cy="400110"/>
          </a:xfrm>
          <a:prstGeom prst="rect">
            <a:avLst/>
          </a:prstGeom>
          <a:noFill/>
        </p:spPr>
        <p:txBody>
          <a:bodyPr wrap="square" rtlCol="0">
            <a:spAutoFit/>
          </a:bodyPr>
          <a:lstStyle/>
          <a:p>
            <a:r>
              <a:rPr kumimoji="1" lang="en-US" altLang="ja-JP" sz="2000" dirty="0">
                <a:solidFill>
                  <a:srgbClr val="FFC000"/>
                </a:solidFill>
              </a:rPr>
              <a:t>1    0    0    0</a:t>
            </a:r>
            <a:endParaRPr kumimoji="1" lang="ja-JP" altLang="en-US" sz="2000" dirty="0">
              <a:solidFill>
                <a:srgbClr val="FFC000"/>
              </a:solidFill>
            </a:endParaRPr>
          </a:p>
        </p:txBody>
      </p:sp>
      <p:sp>
        <p:nvSpPr>
          <p:cNvPr id="21" name="テキスト ボックス 20">
            <a:extLst>
              <a:ext uri="{FF2B5EF4-FFF2-40B4-BE49-F238E27FC236}">
                <a16:creationId xmlns:a16="http://schemas.microsoft.com/office/drawing/2014/main" id="{A1671F52-AFA0-49CF-93B3-E47577A3F30A}"/>
              </a:ext>
            </a:extLst>
          </p:cNvPr>
          <p:cNvSpPr txBox="1"/>
          <p:nvPr/>
        </p:nvSpPr>
        <p:spPr>
          <a:xfrm>
            <a:off x="7220675" y="3226623"/>
            <a:ext cx="1670940" cy="400110"/>
          </a:xfrm>
          <a:prstGeom prst="rect">
            <a:avLst/>
          </a:prstGeom>
          <a:noFill/>
        </p:spPr>
        <p:txBody>
          <a:bodyPr wrap="square" rtlCol="0">
            <a:spAutoFit/>
          </a:bodyPr>
          <a:lstStyle/>
          <a:p>
            <a:r>
              <a:rPr kumimoji="1" lang="en-US" altLang="ja-JP" sz="2000" dirty="0">
                <a:solidFill>
                  <a:srgbClr val="FFC000"/>
                </a:solidFill>
              </a:rPr>
              <a:t>0    0    1    0</a:t>
            </a:r>
            <a:endParaRPr kumimoji="1" lang="ja-JP" altLang="en-US" sz="2000" dirty="0">
              <a:solidFill>
                <a:srgbClr val="FFC000"/>
              </a:solidFill>
            </a:endParaRPr>
          </a:p>
        </p:txBody>
      </p:sp>
    </p:spTree>
    <p:extLst>
      <p:ext uri="{BB962C8B-B14F-4D97-AF65-F5344CB8AC3E}">
        <p14:creationId xmlns:p14="http://schemas.microsoft.com/office/powerpoint/2010/main" val="12752774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lang="ja-JP" altLang="en-US" sz="3600" dirty="0"/>
              <a:t>輝度値評価</a:t>
            </a:r>
            <a:r>
              <a:rPr lang="en-US" altLang="ja-JP" sz="2800" dirty="0"/>
              <a:t>-</a:t>
            </a:r>
            <a:r>
              <a:rPr lang="ja-JP" altLang="en-US" sz="2800" dirty="0"/>
              <a:t>横アレイ</a:t>
            </a:r>
            <a:endParaRPr kumimoji="1" lang="ja-JP" altLang="en-US" dirty="0"/>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p:txBody>
          <a:bodyPr/>
          <a:lstStyle/>
          <a:p>
            <a:r>
              <a:rPr lang="ja-JP" altLang="en-US" dirty="0"/>
              <a:t>縦アレイに分割した場合と，概ね同じ結果が得られた</a:t>
            </a:r>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11</a:t>
            </a:fld>
            <a:endParaRPr kumimoji="1" lang="ja-JP" altLang="en-US" dirty="0"/>
          </a:p>
        </p:txBody>
      </p:sp>
      <p:sp>
        <p:nvSpPr>
          <p:cNvPr id="18" name="矢印: 右 17">
            <a:extLst>
              <a:ext uri="{FF2B5EF4-FFF2-40B4-BE49-F238E27FC236}">
                <a16:creationId xmlns:a16="http://schemas.microsoft.com/office/drawing/2014/main" id="{2EB8762E-2B27-43B3-B9E5-5E34059DC39D}"/>
              </a:ext>
            </a:extLst>
          </p:cNvPr>
          <p:cNvSpPr/>
          <p:nvPr/>
        </p:nvSpPr>
        <p:spPr>
          <a:xfrm>
            <a:off x="2909454" y="3219591"/>
            <a:ext cx="216876" cy="809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矢印: 右 18">
            <a:extLst>
              <a:ext uri="{FF2B5EF4-FFF2-40B4-BE49-F238E27FC236}">
                <a16:creationId xmlns:a16="http://schemas.microsoft.com/office/drawing/2014/main" id="{A8FC531A-26E3-462D-A23D-D08CE794A889}"/>
              </a:ext>
            </a:extLst>
          </p:cNvPr>
          <p:cNvSpPr/>
          <p:nvPr/>
        </p:nvSpPr>
        <p:spPr>
          <a:xfrm>
            <a:off x="6007677" y="3219591"/>
            <a:ext cx="216876" cy="809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073D6FAD-20AE-49CA-AA1E-BB14C56694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895" y="2364432"/>
            <a:ext cx="2520000" cy="2520000"/>
          </a:xfrm>
          <a:prstGeom prst="rect">
            <a:avLst/>
          </a:prstGeom>
        </p:spPr>
      </p:pic>
      <p:pic>
        <p:nvPicPr>
          <p:cNvPr id="8" name="図 7">
            <a:extLst>
              <a:ext uri="{FF2B5EF4-FFF2-40B4-BE49-F238E27FC236}">
                <a16:creationId xmlns:a16="http://schemas.microsoft.com/office/drawing/2014/main" id="{8DB95E78-BD6F-46FB-ACBE-3F449CA805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7003" y="2364432"/>
            <a:ext cx="2520000" cy="2520000"/>
          </a:xfrm>
          <a:prstGeom prst="rect">
            <a:avLst/>
          </a:prstGeom>
        </p:spPr>
      </p:pic>
      <p:pic>
        <p:nvPicPr>
          <p:cNvPr id="10" name="図 9">
            <a:extLst>
              <a:ext uri="{FF2B5EF4-FFF2-40B4-BE49-F238E27FC236}">
                <a16:creationId xmlns:a16="http://schemas.microsoft.com/office/drawing/2014/main" id="{5367BBD4-E116-4449-A51E-CCB26A35C01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05227" y="2364432"/>
            <a:ext cx="2520000" cy="2520000"/>
          </a:xfrm>
          <a:prstGeom prst="rect">
            <a:avLst/>
          </a:prstGeom>
        </p:spPr>
      </p:pic>
      <p:sp>
        <p:nvSpPr>
          <p:cNvPr id="11" name="テキスト ボックス 10">
            <a:extLst>
              <a:ext uri="{FF2B5EF4-FFF2-40B4-BE49-F238E27FC236}">
                <a16:creationId xmlns:a16="http://schemas.microsoft.com/office/drawing/2014/main" id="{01B18981-A278-41A8-BD9E-A6E1028795DE}"/>
              </a:ext>
            </a:extLst>
          </p:cNvPr>
          <p:cNvSpPr txBox="1"/>
          <p:nvPr/>
        </p:nvSpPr>
        <p:spPr>
          <a:xfrm>
            <a:off x="541799" y="3178296"/>
            <a:ext cx="497765" cy="1596924"/>
          </a:xfrm>
          <a:prstGeom prst="rect">
            <a:avLst/>
          </a:prstGeom>
          <a:noFill/>
        </p:spPr>
        <p:txBody>
          <a:bodyPr vert="eaVert" wrap="square" rtlCol="0">
            <a:spAutoFit/>
          </a:bodyPr>
          <a:lstStyle/>
          <a:p>
            <a:r>
              <a:rPr kumimoji="1" lang="en-US" altLang="ja-JP" sz="2000" dirty="0">
                <a:solidFill>
                  <a:srgbClr val="FFC000"/>
                </a:solidFill>
              </a:rPr>
              <a:t>1</a:t>
            </a:r>
            <a:r>
              <a:rPr kumimoji="1" lang="ja-JP" altLang="en-US" sz="2000" dirty="0">
                <a:solidFill>
                  <a:srgbClr val="FFC000"/>
                </a:solidFill>
              </a:rPr>
              <a:t> </a:t>
            </a:r>
            <a:r>
              <a:rPr kumimoji="1" lang="en-US" altLang="ja-JP" sz="2000" dirty="0">
                <a:solidFill>
                  <a:srgbClr val="FFC000"/>
                </a:solidFill>
              </a:rPr>
              <a:t>0</a:t>
            </a:r>
            <a:r>
              <a:rPr kumimoji="1" lang="ja-JP" altLang="en-US" sz="2000" dirty="0">
                <a:solidFill>
                  <a:srgbClr val="FFC000"/>
                </a:solidFill>
              </a:rPr>
              <a:t> </a:t>
            </a:r>
            <a:r>
              <a:rPr kumimoji="1" lang="en-US" altLang="ja-JP" sz="2000" dirty="0">
                <a:solidFill>
                  <a:srgbClr val="FFC000"/>
                </a:solidFill>
              </a:rPr>
              <a:t>1</a:t>
            </a:r>
            <a:r>
              <a:rPr kumimoji="1" lang="ja-JP" altLang="en-US" sz="2000" dirty="0">
                <a:solidFill>
                  <a:srgbClr val="FFC000"/>
                </a:solidFill>
              </a:rPr>
              <a:t> </a:t>
            </a:r>
            <a:r>
              <a:rPr kumimoji="1" lang="en-US" altLang="ja-JP" sz="2000" dirty="0">
                <a:solidFill>
                  <a:srgbClr val="FFC000"/>
                </a:solidFill>
              </a:rPr>
              <a:t>0</a:t>
            </a:r>
          </a:p>
        </p:txBody>
      </p:sp>
      <p:sp>
        <p:nvSpPr>
          <p:cNvPr id="22" name="テキスト ボックス 21">
            <a:extLst>
              <a:ext uri="{FF2B5EF4-FFF2-40B4-BE49-F238E27FC236}">
                <a16:creationId xmlns:a16="http://schemas.microsoft.com/office/drawing/2014/main" id="{16A57808-BB73-4F47-8EFE-DDD96ED160C0}"/>
              </a:ext>
            </a:extLst>
          </p:cNvPr>
          <p:cNvSpPr txBox="1"/>
          <p:nvPr/>
        </p:nvSpPr>
        <p:spPr>
          <a:xfrm>
            <a:off x="6717440" y="3178296"/>
            <a:ext cx="497765" cy="1596924"/>
          </a:xfrm>
          <a:prstGeom prst="rect">
            <a:avLst/>
          </a:prstGeom>
          <a:noFill/>
        </p:spPr>
        <p:txBody>
          <a:bodyPr vert="eaVert" wrap="square" rtlCol="0">
            <a:spAutoFit/>
          </a:bodyPr>
          <a:lstStyle/>
          <a:p>
            <a:r>
              <a:rPr kumimoji="1" lang="en-US" altLang="ja-JP" sz="2000" dirty="0">
                <a:solidFill>
                  <a:srgbClr val="FFC000"/>
                </a:solidFill>
              </a:rPr>
              <a:t>0</a:t>
            </a:r>
            <a:r>
              <a:rPr kumimoji="1" lang="ja-JP" altLang="en-US" sz="2000" dirty="0">
                <a:solidFill>
                  <a:srgbClr val="FFC000"/>
                </a:solidFill>
              </a:rPr>
              <a:t> </a:t>
            </a:r>
            <a:r>
              <a:rPr kumimoji="1" lang="en-US" altLang="ja-JP" sz="2000" dirty="0">
                <a:solidFill>
                  <a:srgbClr val="FFC000"/>
                </a:solidFill>
              </a:rPr>
              <a:t>0</a:t>
            </a:r>
            <a:r>
              <a:rPr kumimoji="1" lang="ja-JP" altLang="en-US" sz="2000" dirty="0">
                <a:solidFill>
                  <a:srgbClr val="FFC000"/>
                </a:solidFill>
              </a:rPr>
              <a:t> </a:t>
            </a:r>
            <a:r>
              <a:rPr kumimoji="1" lang="en-US" altLang="ja-JP" sz="2000" dirty="0">
                <a:solidFill>
                  <a:srgbClr val="FFC000"/>
                </a:solidFill>
              </a:rPr>
              <a:t>1</a:t>
            </a:r>
            <a:r>
              <a:rPr kumimoji="1" lang="ja-JP" altLang="en-US" sz="2000" dirty="0">
                <a:solidFill>
                  <a:srgbClr val="FFC000"/>
                </a:solidFill>
              </a:rPr>
              <a:t> </a:t>
            </a:r>
            <a:r>
              <a:rPr kumimoji="1" lang="en-US" altLang="ja-JP" sz="2000" dirty="0">
                <a:solidFill>
                  <a:srgbClr val="FFC000"/>
                </a:solidFill>
              </a:rPr>
              <a:t>0</a:t>
            </a:r>
          </a:p>
        </p:txBody>
      </p:sp>
    </p:spTree>
    <p:extLst>
      <p:ext uri="{BB962C8B-B14F-4D97-AF65-F5344CB8AC3E}">
        <p14:creationId xmlns:p14="http://schemas.microsoft.com/office/powerpoint/2010/main" val="99041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BE70B2F-DF4C-4EBC-BBE9-9B2A51A08FBF}"/>
              </a:ext>
            </a:extLst>
          </p:cNvPr>
          <p:cNvSpPr>
            <a:spLocks noGrp="1"/>
          </p:cNvSpPr>
          <p:nvPr>
            <p:ph type="title"/>
          </p:nvPr>
        </p:nvSpPr>
        <p:spPr/>
        <p:txBody>
          <a:bodyPr/>
          <a:lstStyle/>
          <a:p>
            <a:r>
              <a:rPr kumimoji="1" lang="ja-JP" altLang="en-US" dirty="0"/>
              <a:t>輝度値の評価</a:t>
            </a:r>
          </a:p>
        </p:txBody>
      </p:sp>
      <p:sp>
        <p:nvSpPr>
          <p:cNvPr id="3" name="コンテンツ プレースホルダー 2">
            <a:extLst>
              <a:ext uri="{FF2B5EF4-FFF2-40B4-BE49-F238E27FC236}">
                <a16:creationId xmlns:a16="http://schemas.microsoft.com/office/drawing/2014/main" id="{496D91B9-7068-4C71-BEDE-0BE2C2ED95CF}"/>
              </a:ext>
            </a:extLst>
          </p:cNvPr>
          <p:cNvSpPr>
            <a:spLocks noGrp="1"/>
          </p:cNvSpPr>
          <p:nvPr>
            <p:ph idx="1"/>
          </p:nvPr>
        </p:nvSpPr>
        <p:spPr/>
        <p:txBody>
          <a:bodyPr/>
          <a:lstStyle/>
          <a:p>
            <a:r>
              <a:rPr kumimoji="1" lang="ja-JP" altLang="en-US" dirty="0"/>
              <a:t>静止環境及び移動環境における撮影画像から　　　　輝度値の特徴を調べた</a:t>
            </a:r>
            <a:endParaRPr kumimoji="1" lang="en-US" altLang="ja-JP" dirty="0"/>
          </a:p>
          <a:p>
            <a:endParaRPr lang="en-US" altLang="ja-JP" dirty="0"/>
          </a:p>
          <a:p>
            <a:r>
              <a:rPr kumimoji="1" lang="ja-JP" altLang="en-US" dirty="0"/>
              <a:t>取得画像を行あるいは列ピクセル単位に分割し，　　　　輝度値の平均を調べた</a:t>
            </a:r>
            <a:endParaRPr kumimoji="1" lang="en-US" altLang="ja-JP" dirty="0"/>
          </a:p>
        </p:txBody>
      </p:sp>
      <p:sp>
        <p:nvSpPr>
          <p:cNvPr id="4" name="スライド番号プレースホルダー 3">
            <a:extLst>
              <a:ext uri="{FF2B5EF4-FFF2-40B4-BE49-F238E27FC236}">
                <a16:creationId xmlns:a16="http://schemas.microsoft.com/office/drawing/2014/main" id="{6CA36355-79D1-489A-B7DE-2252C8FD26FF}"/>
              </a:ext>
            </a:extLst>
          </p:cNvPr>
          <p:cNvSpPr>
            <a:spLocks noGrp="1"/>
          </p:cNvSpPr>
          <p:nvPr>
            <p:ph type="sldNum" sz="quarter" idx="12"/>
          </p:nvPr>
        </p:nvSpPr>
        <p:spPr/>
        <p:txBody>
          <a:bodyPr/>
          <a:lstStyle/>
          <a:p>
            <a:fld id="{4611F9C2-6641-4325-A1B0-8726CAAFC082}" type="slidenum">
              <a:rPr kumimoji="1" lang="ja-JP" altLang="en-US" smtClean="0"/>
              <a:pPr/>
              <a:t>12</a:t>
            </a:fld>
            <a:endParaRPr kumimoji="1" lang="ja-JP" altLang="en-US" dirty="0"/>
          </a:p>
        </p:txBody>
      </p:sp>
    </p:spTree>
    <p:extLst>
      <p:ext uri="{BB962C8B-B14F-4D97-AF65-F5344CB8AC3E}">
        <p14:creationId xmlns:p14="http://schemas.microsoft.com/office/powerpoint/2010/main" val="670906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lang="ja-JP" altLang="en-US" sz="3600" dirty="0"/>
              <a:t>輝度値評価</a:t>
            </a:r>
            <a:r>
              <a:rPr lang="en-US" altLang="ja-JP" sz="2800" dirty="0"/>
              <a:t>-</a:t>
            </a:r>
            <a:r>
              <a:rPr lang="ja-JP" altLang="en-US" sz="2800" dirty="0"/>
              <a:t>静止環境</a:t>
            </a:r>
            <a:r>
              <a:rPr lang="en-US" altLang="ja-JP" sz="2800" dirty="0"/>
              <a:t>_</a:t>
            </a:r>
            <a:r>
              <a:rPr lang="ja-JP" altLang="en-US" sz="2800" dirty="0"/>
              <a:t>縦アレイ</a:t>
            </a:r>
            <a:endParaRPr kumimoji="1" lang="ja-JP" altLang="en-US" dirty="0"/>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a:xfrm>
            <a:off x="628650" y="948630"/>
            <a:ext cx="7886700" cy="5900655"/>
          </a:xfrm>
        </p:spPr>
        <p:txBody>
          <a:bodyPr/>
          <a:lstStyle/>
          <a:p>
            <a:r>
              <a:rPr kumimoji="1" lang="ja-JP" altLang="en-US" dirty="0"/>
              <a:t>撮影画像を</a:t>
            </a:r>
            <a:r>
              <a:rPr lang="ja-JP" altLang="en-US" dirty="0"/>
              <a:t>行及び列</a:t>
            </a:r>
            <a:r>
              <a:rPr kumimoji="1" lang="ja-JP" altLang="en-US" dirty="0"/>
              <a:t>ピクセルに分割し，　　　　　　　　　</a:t>
            </a:r>
            <a:r>
              <a:rPr lang="ja-JP" altLang="en-US" dirty="0"/>
              <a:t>それぞれ</a:t>
            </a:r>
            <a:r>
              <a:rPr kumimoji="1" lang="ja-JP" altLang="en-US" dirty="0"/>
              <a:t>の輝度値の平均を示す</a:t>
            </a:r>
            <a:endParaRPr lang="en-US" altLang="ja-JP" dirty="0"/>
          </a:p>
          <a:p>
            <a:endParaRPr kumimoji="1" lang="en-US" altLang="ja-JP" dirty="0"/>
          </a:p>
          <a:p>
            <a:r>
              <a:rPr lang="ja-JP" altLang="en-US" dirty="0"/>
              <a:t>行ピクセルの方がピークが鋭い</a:t>
            </a:r>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13</a:t>
            </a:fld>
            <a:endParaRPr kumimoji="1" lang="ja-JP" altLang="en-US" dirty="0"/>
          </a:p>
        </p:txBody>
      </p:sp>
      <p:pic>
        <p:nvPicPr>
          <p:cNvPr id="6" name="図 5">
            <a:extLst>
              <a:ext uri="{FF2B5EF4-FFF2-40B4-BE49-F238E27FC236}">
                <a16:creationId xmlns:a16="http://schemas.microsoft.com/office/drawing/2014/main" id="{F95A6EAF-EA48-4A12-9725-FF5127DB1B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6913" y="1569759"/>
            <a:ext cx="2196000" cy="2196000"/>
          </a:xfrm>
          <a:prstGeom prst="rect">
            <a:avLst/>
          </a:prstGeom>
        </p:spPr>
      </p:pic>
      <p:pic>
        <p:nvPicPr>
          <p:cNvPr id="8" name="図 7">
            <a:extLst>
              <a:ext uri="{FF2B5EF4-FFF2-40B4-BE49-F238E27FC236}">
                <a16:creationId xmlns:a16="http://schemas.microsoft.com/office/drawing/2014/main" id="{BA8DC1E7-A3FC-422C-BAEF-5BEEEA533215}"/>
              </a:ext>
            </a:extLst>
          </p:cNvPr>
          <p:cNvPicPr>
            <a:picLocks noChangeAspect="1"/>
          </p:cNvPicPr>
          <p:nvPr/>
        </p:nvPicPr>
        <p:blipFill rotWithShape="1">
          <a:blip r:embed="rId4">
            <a:extLst>
              <a:ext uri="{28A0092B-C50C-407E-A947-70E740481C1C}">
                <a14:useLocalDpi xmlns:a14="http://schemas.microsoft.com/office/drawing/2010/main" val="0"/>
              </a:ext>
            </a:extLst>
          </a:blip>
          <a:srcRect t="52154" r="5803" b="3733"/>
          <a:stretch/>
        </p:blipFill>
        <p:spPr>
          <a:xfrm>
            <a:off x="4703849" y="3874416"/>
            <a:ext cx="4440151" cy="2772454"/>
          </a:xfrm>
          <a:prstGeom prst="rect">
            <a:avLst/>
          </a:prstGeom>
        </p:spPr>
      </p:pic>
      <p:pic>
        <p:nvPicPr>
          <p:cNvPr id="12" name="図 11">
            <a:extLst>
              <a:ext uri="{FF2B5EF4-FFF2-40B4-BE49-F238E27FC236}">
                <a16:creationId xmlns:a16="http://schemas.microsoft.com/office/drawing/2014/main" id="{ADFA74F6-CFD0-486A-A636-B78E8639F6B4}"/>
              </a:ext>
            </a:extLst>
          </p:cNvPr>
          <p:cNvPicPr>
            <a:picLocks noChangeAspect="1"/>
          </p:cNvPicPr>
          <p:nvPr/>
        </p:nvPicPr>
        <p:blipFill rotWithShape="1">
          <a:blip r:embed="rId4">
            <a:extLst>
              <a:ext uri="{28A0092B-C50C-407E-A947-70E740481C1C}">
                <a14:useLocalDpi xmlns:a14="http://schemas.microsoft.com/office/drawing/2010/main" val="0"/>
              </a:ext>
            </a:extLst>
          </a:blip>
          <a:srcRect l="600" t="9257" r="5202" b="46630"/>
          <a:stretch/>
        </p:blipFill>
        <p:spPr>
          <a:xfrm>
            <a:off x="150703" y="3817855"/>
            <a:ext cx="4440151" cy="2772454"/>
          </a:xfrm>
          <a:prstGeom prst="rect">
            <a:avLst/>
          </a:prstGeom>
        </p:spPr>
      </p:pic>
      <p:cxnSp>
        <p:nvCxnSpPr>
          <p:cNvPr id="11" name="直線コネクタ 10">
            <a:extLst>
              <a:ext uri="{FF2B5EF4-FFF2-40B4-BE49-F238E27FC236}">
                <a16:creationId xmlns:a16="http://schemas.microsoft.com/office/drawing/2014/main" id="{EAB4E1D7-675D-43BA-BE9B-59A700C30A0A}"/>
              </a:ext>
            </a:extLst>
          </p:cNvPr>
          <p:cNvCxnSpPr>
            <a:cxnSpLocks/>
          </p:cNvCxnSpPr>
          <p:nvPr/>
        </p:nvCxnSpPr>
        <p:spPr>
          <a:xfrm rot="16200000">
            <a:off x="7239687" y="309370"/>
            <a:ext cx="0" cy="2125548"/>
          </a:xfrm>
          <a:prstGeom prst="line">
            <a:avLst/>
          </a:prstGeom>
          <a:ln w="31750">
            <a:solidFill>
              <a:srgbClr val="FF0000"/>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AD9B1A5B-AD91-417D-BACC-DDC5A50E98C4}"/>
              </a:ext>
            </a:extLst>
          </p:cNvPr>
          <p:cNvCxnSpPr>
            <a:cxnSpLocks/>
          </p:cNvCxnSpPr>
          <p:nvPr/>
        </p:nvCxnSpPr>
        <p:spPr>
          <a:xfrm>
            <a:off x="5933990" y="1640211"/>
            <a:ext cx="0" cy="2125548"/>
          </a:xfrm>
          <a:prstGeom prst="line">
            <a:avLst/>
          </a:prstGeom>
          <a:ln w="3175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1663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lang="ja-JP" altLang="en-US" sz="3600" dirty="0"/>
              <a:t>輝度値評価</a:t>
            </a:r>
            <a:r>
              <a:rPr lang="en-US" altLang="ja-JP" sz="2800" dirty="0"/>
              <a:t>-</a:t>
            </a:r>
            <a:r>
              <a:rPr lang="ja-JP" altLang="en-US" sz="2800" dirty="0"/>
              <a:t>移動環境</a:t>
            </a:r>
            <a:r>
              <a:rPr lang="en-US" altLang="ja-JP" sz="2800" dirty="0"/>
              <a:t>_</a:t>
            </a:r>
            <a:r>
              <a:rPr lang="ja-JP" altLang="en-US" sz="2800" dirty="0"/>
              <a:t>格子状</a:t>
            </a:r>
            <a:endParaRPr kumimoji="1" lang="ja-JP" altLang="en-US" dirty="0"/>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a:xfrm>
            <a:off x="628650" y="948630"/>
            <a:ext cx="7886700" cy="5900655"/>
          </a:xfrm>
        </p:spPr>
        <p:txBody>
          <a:bodyPr/>
          <a:lstStyle/>
          <a:p>
            <a:r>
              <a:rPr lang="ja-JP" altLang="en-US" dirty="0"/>
              <a:t>行ピクセルの方がピークが鋭い</a:t>
            </a:r>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14</a:t>
            </a:fld>
            <a:endParaRPr kumimoji="1" lang="ja-JP" altLang="en-US" dirty="0"/>
          </a:p>
        </p:txBody>
      </p:sp>
      <p:pic>
        <p:nvPicPr>
          <p:cNvPr id="9" name="図 8">
            <a:extLst>
              <a:ext uri="{FF2B5EF4-FFF2-40B4-BE49-F238E27FC236}">
                <a16:creationId xmlns:a16="http://schemas.microsoft.com/office/drawing/2014/main" id="{8946B9B6-C305-426E-B088-53DA1018C1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7935" y="1615428"/>
            <a:ext cx="2194705" cy="2117153"/>
          </a:xfrm>
          <a:prstGeom prst="rect">
            <a:avLst/>
          </a:prstGeom>
        </p:spPr>
      </p:pic>
      <p:pic>
        <p:nvPicPr>
          <p:cNvPr id="20" name="図 19">
            <a:extLst>
              <a:ext uri="{FF2B5EF4-FFF2-40B4-BE49-F238E27FC236}">
                <a16:creationId xmlns:a16="http://schemas.microsoft.com/office/drawing/2014/main" id="{0F111B6F-6D68-4397-8453-BB028EE4AF40}"/>
              </a:ext>
            </a:extLst>
          </p:cNvPr>
          <p:cNvPicPr>
            <a:picLocks noChangeAspect="1"/>
          </p:cNvPicPr>
          <p:nvPr/>
        </p:nvPicPr>
        <p:blipFill rotWithShape="1">
          <a:blip r:embed="rId4">
            <a:extLst>
              <a:ext uri="{28A0092B-C50C-407E-A947-70E740481C1C}">
                <a14:useLocalDpi xmlns:a14="http://schemas.microsoft.com/office/drawing/2010/main" val="0"/>
              </a:ext>
            </a:extLst>
          </a:blip>
          <a:srcRect t="52744" r="7980" b="3823"/>
          <a:stretch/>
        </p:blipFill>
        <p:spPr>
          <a:xfrm>
            <a:off x="4744347" y="3878946"/>
            <a:ext cx="4308385" cy="2711352"/>
          </a:xfrm>
          <a:prstGeom prst="rect">
            <a:avLst/>
          </a:prstGeom>
        </p:spPr>
      </p:pic>
      <p:pic>
        <p:nvPicPr>
          <p:cNvPr id="21" name="図 20">
            <a:extLst>
              <a:ext uri="{FF2B5EF4-FFF2-40B4-BE49-F238E27FC236}">
                <a16:creationId xmlns:a16="http://schemas.microsoft.com/office/drawing/2014/main" id="{C68BCBD8-90F7-421D-9FE0-2F9013E6C814}"/>
              </a:ext>
            </a:extLst>
          </p:cNvPr>
          <p:cNvPicPr>
            <a:picLocks noChangeAspect="1"/>
          </p:cNvPicPr>
          <p:nvPr/>
        </p:nvPicPr>
        <p:blipFill rotWithShape="1">
          <a:blip r:embed="rId4">
            <a:extLst>
              <a:ext uri="{28A0092B-C50C-407E-A947-70E740481C1C}">
                <a14:useLocalDpi xmlns:a14="http://schemas.microsoft.com/office/drawing/2010/main" val="0"/>
              </a:ext>
            </a:extLst>
          </a:blip>
          <a:srcRect t="9894" r="7980" b="46673"/>
          <a:stretch/>
        </p:blipFill>
        <p:spPr>
          <a:xfrm>
            <a:off x="263614" y="3841238"/>
            <a:ext cx="4308386" cy="2711351"/>
          </a:xfrm>
          <a:prstGeom prst="rect">
            <a:avLst/>
          </a:prstGeom>
        </p:spPr>
      </p:pic>
      <p:cxnSp>
        <p:nvCxnSpPr>
          <p:cNvPr id="8" name="直線コネクタ 7">
            <a:extLst>
              <a:ext uri="{FF2B5EF4-FFF2-40B4-BE49-F238E27FC236}">
                <a16:creationId xmlns:a16="http://schemas.microsoft.com/office/drawing/2014/main" id="{9F1E8E86-F414-4C23-BAEB-3CEF76BC9182}"/>
              </a:ext>
            </a:extLst>
          </p:cNvPr>
          <p:cNvCxnSpPr>
            <a:cxnSpLocks/>
          </p:cNvCxnSpPr>
          <p:nvPr/>
        </p:nvCxnSpPr>
        <p:spPr>
          <a:xfrm rot="16200000">
            <a:off x="4939866" y="391257"/>
            <a:ext cx="0" cy="2125548"/>
          </a:xfrm>
          <a:prstGeom prst="line">
            <a:avLst/>
          </a:prstGeom>
          <a:ln w="31750">
            <a:solidFill>
              <a:srgbClr val="FF0000"/>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79917B08-43FA-48F7-838B-176CC5213A85}"/>
              </a:ext>
            </a:extLst>
          </p:cNvPr>
          <p:cNvCxnSpPr>
            <a:cxnSpLocks/>
          </p:cNvCxnSpPr>
          <p:nvPr/>
        </p:nvCxnSpPr>
        <p:spPr>
          <a:xfrm>
            <a:off x="3634169" y="1722098"/>
            <a:ext cx="0" cy="2125548"/>
          </a:xfrm>
          <a:prstGeom prst="line">
            <a:avLst/>
          </a:prstGeom>
          <a:ln w="3175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1133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kumimoji="1" lang="ja-JP" altLang="en-US" sz="3600" b="0" i="0" u="none" strike="noStrike" kern="1200" cap="none" spc="0" normalizeH="0" baseline="0" noProof="0" dirty="0">
                <a:ln>
                  <a:noFill/>
                </a:ln>
                <a:solidFill>
                  <a:prstClr val="black"/>
                </a:solidFill>
                <a:effectLst/>
                <a:uLnTx/>
                <a:uFillTx/>
                <a:latin typeface="Calibri Light" panose="020F0302020204030204"/>
                <a:ea typeface="游ゴシック Light" panose="020B0300000000000000" pitchFamily="50" charset="-128"/>
                <a:cs typeface="+mj-cs"/>
              </a:rPr>
              <a:t>輝度値評価</a:t>
            </a:r>
            <a:r>
              <a:rPr lang="en-US" altLang="ja-JP" sz="2800" dirty="0"/>
              <a:t>-</a:t>
            </a:r>
            <a:r>
              <a:rPr lang="ja-JP" altLang="en-US" sz="2800" dirty="0"/>
              <a:t>移動環境</a:t>
            </a:r>
            <a:r>
              <a:rPr lang="en-US" altLang="ja-JP" sz="2800" dirty="0"/>
              <a:t>_</a:t>
            </a:r>
            <a:r>
              <a:rPr lang="ja-JP" altLang="en-US" sz="2800" dirty="0"/>
              <a:t>縦アレイ</a:t>
            </a:r>
            <a:endParaRPr kumimoji="1" lang="ja-JP" altLang="en-US" dirty="0"/>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a:xfrm>
            <a:off x="628650" y="925032"/>
            <a:ext cx="7886700" cy="6077501"/>
          </a:xfrm>
        </p:spPr>
        <p:txBody>
          <a:bodyPr>
            <a:normAutofit/>
          </a:bodyPr>
          <a:lstStyle/>
          <a:p>
            <a:r>
              <a:rPr lang="ja-JP" altLang="en-US" dirty="0"/>
              <a:t>適当な閾値を決めることで，復調は可能と考えられる</a:t>
            </a:r>
            <a:endParaRPr kumimoji="1" lang="en-US" altLang="ja-JP" dirty="0"/>
          </a:p>
          <a:p>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15</a:t>
            </a:fld>
            <a:endParaRPr kumimoji="1" lang="ja-JP" altLang="en-US" dirty="0"/>
          </a:p>
        </p:txBody>
      </p:sp>
      <p:pic>
        <p:nvPicPr>
          <p:cNvPr id="18" name="図 17">
            <a:extLst>
              <a:ext uri="{FF2B5EF4-FFF2-40B4-BE49-F238E27FC236}">
                <a16:creationId xmlns:a16="http://schemas.microsoft.com/office/drawing/2014/main" id="{468AE154-4666-4AEB-AB43-90EDAF770313}"/>
              </a:ext>
            </a:extLst>
          </p:cNvPr>
          <p:cNvPicPr>
            <a:picLocks noChangeAspect="1"/>
          </p:cNvPicPr>
          <p:nvPr/>
        </p:nvPicPr>
        <p:blipFill rotWithShape="1">
          <a:blip r:embed="rId2">
            <a:extLst>
              <a:ext uri="{28A0092B-C50C-407E-A947-70E740481C1C}">
                <a14:useLocalDpi xmlns:a14="http://schemas.microsoft.com/office/drawing/2010/main" val="0"/>
              </a:ext>
            </a:extLst>
          </a:blip>
          <a:srcRect t="52632" r="6629"/>
          <a:stretch/>
        </p:blipFill>
        <p:spPr>
          <a:xfrm>
            <a:off x="4762306" y="3859935"/>
            <a:ext cx="4381694" cy="2963851"/>
          </a:xfrm>
          <a:prstGeom prst="rect">
            <a:avLst/>
          </a:prstGeom>
        </p:spPr>
      </p:pic>
      <p:pic>
        <p:nvPicPr>
          <p:cNvPr id="19" name="図 18">
            <a:extLst>
              <a:ext uri="{FF2B5EF4-FFF2-40B4-BE49-F238E27FC236}">
                <a16:creationId xmlns:a16="http://schemas.microsoft.com/office/drawing/2014/main" id="{5BA99DC9-E8E6-429F-9E26-D86634D57A5B}"/>
              </a:ext>
            </a:extLst>
          </p:cNvPr>
          <p:cNvPicPr>
            <a:picLocks noChangeAspect="1"/>
          </p:cNvPicPr>
          <p:nvPr/>
        </p:nvPicPr>
        <p:blipFill rotWithShape="1">
          <a:blip r:embed="rId2">
            <a:extLst>
              <a:ext uri="{28A0092B-C50C-407E-A947-70E740481C1C}">
                <a14:useLocalDpi xmlns:a14="http://schemas.microsoft.com/office/drawing/2010/main" val="0"/>
              </a:ext>
            </a:extLst>
          </a:blip>
          <a:srcRect b="46382"/>
          <a:stretch/>
        </p:blipFill>
        <p:spPr>
          <a:xfrm>
            <a:off x="199729" y="3191468"/>
            <a:ext cx="4692779" cy="3354889"/>
          </a:xfrm>
          <a:prstGeom prst="rect">
            <a:avLst/>
          </a:prstGeom>
        </p:spPr>
      </p:pic>
      <p:pic>
        <p:nvPicPr>
          <p:cNvPr id="7" name="図 6">
            <a:extLst>
              <a:ext uri="{FF2B5EF4-FFF2-40B4-BE49-F238E27FC236}">
                <a16:creationId xmlns:a16="http://schemas.microsoft.com/office/drawing/2014/main" id="{13FCF365-D59A-434F-8883-9403EAE995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4306" y="1519501"/>
            <a:ext cx="2196000" cy="2161687"/>
          </a:xfrm>
          <a:prstGeom prst="rect">
            <a:avLst/>
          </a:prstGeom>
        </p:spPr>
      </p:pic>
      <p:cxnSp>
        <p:nvCxnSpPr>
          <p:cNvPr id="8" name="直線コネクタ 7">
            <a:extLst>
              <a:ext uri="{FF2B5EF4-FFF2-40B4-BE49-F238E27FC236}">
                <a16:creationId xmlns:a16="http://schemas.microsoft.com/office/drawing/2014/main" id="{B44FC3FA-23DD-4485-BDE8-792EB59DE69D}"/>
              </a:ext>
            </a:extLst>
          </p:cNvPr>
          <p:cNvCxnSpPr>
            <a:cxnSpLocks/>
          </p:cNvCxnSpPr>
          <p:nvPr/>
        </p:nvCxnSpPr>
        <p:spPr>
          <a:xfrm rot="16200000">
            <a:off x="4830857" y="323018"/>
            <a:ext cx="0" cy="2125548"/>
          </a:xfrm>
          <a:prstGeom prst="line">
            <a:avLst/>
          </a:prstGeom>
          <a:ln w="31750">
            <a:solidFill>
              <a:srgbClr val="FF0000"/>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F552E3C5-8D95-48FB-A7EA-7C91BA163994}"/>
              </a:ext>
            </a:extLst>
          </p:cNvPr>
          <p:cNvCxnSpPr>
            <a:cxnSpLocks/>
          </p:cNvCxnSpPr>
          <p:nvPr/>
        </p:nvCxnSpPr>
        <p:spPr>
          <a:xfrm>
            <a:off x="3525160" y="1653859"/>
            <a:ext cx="0" cy="2125548"/>
          </a:xfrm>
          <a:prstGeom prst="line">
            <a:avLst/>
          </a:prstGeom>
          <a:ln w="3175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3607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lang="ja-JP" altLang="en-US" sz="3600" dirty="0"/>
              <a:t>輝度値評価</a:t>
            </a:r>
            <a:r>
              <a:rPr lang="en-US" altLang="ja-JP" sz="2800" dirty="0"/>
              <a:t>-</a:t>
            </a:r>
            <a:r>
              <a:rPr lang="ja-JP" altLang="en-US" sz="2800" dirty="0"/>
              <a:t>移動環境</a:t>
            </a:r>
            <a:r>
              <a:rPr lang="en-US" altLang="ja-JP" sz="2800" dirty="0"/>
              <a:t>_</a:t>
            </a:r>
            <a:r>
              <a:rPr lang="ja-JP" altLang="en-US" sz="2800" dirty="0"/>
              <a:t>横アレイ</a:t>
            </a:r>
            <a:endParaRPr kumimoji="1" lang="ja-JP" altLang="en-US" dirty="0"/>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a:xfrm>
            <a:off x="628650" y="925032"/>
            <a:ext cx="7886700" cy="6077501"/>
          </a:xfrm>
        </p:spPr>
        <p:txBody>
          <a:bodyPr>
            <a:normAutofit/>
          </a:bodyPr>
          <a:lstStyle/>
          <a:p>
            <a:r>
              <a:rPr lang="ja-JP" altLang="en-US" dirty="0"/>
              <a:t>縦アレイより情報をもつ輝度値のピークが鋭い</a:t>
            </a:r>
            <a:endParaRPr kumimoji="1" lang="en-US" altLang="ja-JP" dirty="0"/>
          </a:p>
          <a:p>
            <a:endParaRPr kumimoji="1" lang="en-US" altLang="ja-JP" dirty="0"/>
          </a:p>
          <a:p>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16</a:t>
            </a:fld>
            <a:endParaRPr kumimoji="1" lang="ja-JP" altLang="en-US" dirty="0"/>
          </a:p>
        </p:txBody>
      </p:sp>
      <p:pic>
        <p:nvPicPr>
          <p:cNvPr id="6" name="図 5">
            <a:extLst>
              <a:ext uri="{FF2B5EF4-FFF2-40B4-BE49-F238E27FC236}">
                <a16:creationId xmlns:a16="http://schemas.microsoft.com/office/drawing/2014/main" id="{558BA1C6-1B7B-4971-A561-70665A2C41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6956" y="1637709"/>
            <a:ext cx="2196000" cy="2132577"/>
          </a:xfrm>
          <a:prstGeom prst="rect">
            <a:avLst/>
          </a:prstGeom>
        </p:spPr>
      </p:pic>
      <p:pic>
        <p:nvPicPr>
          <p:cNvPr id="22" name="図 21">
            <a:extLst>
              <a:ext uri="{FF2B5EF4-FFF2-40B4-BE49-F238E27FC236}">
                <a16:creationId xmlns:a16="http://schemas.microsoft.com/office/drawing/2014/main" id="{2450F935-C8B3-4FAD-B910-71AB64E489B8}"/>
              </a:ext>
            </a:extLst>
          </p:cNvPr>
          <p:cNvPicPr>
            <a:picLocks noChangeAspect="1"/>
          </p:cNvPicPr>
          <p:nvPr/>
        </p:nvPicPr>
        <p:blipFill rotWithShape="1">
          <a:blip r:embed="rId3">
            <a:extLst>
              <a:ext uri="{28A0092B-C50C-407E-A947-70E740481C1C}">
                <a14:useLocalDpi xmlns:a14="http://schemas.microsoft.com/office/drawing/2010/main" val="0"/>
              </a:ext>
            </a:extLst>
          </a:blip>
          <a:srcRect t="52278" r="6657" b="3899"/>
          <a:stretch/>
        </p:blipFill>
        <p:spPr>
          <a:xfrm>
            <a:off x="4764956" y="3855345"/>
            <a:ext cx="4329261" cy="2710017"/>
          </a:xfrm>
          <a:prstGeom prst="rect">
            <a:avLst/>
          </a:prstGeom>
        </p:spPr>
      </p:pic>
      <p:pic>
        <p:nvPicPr>
          <p:cNvPr id="23" name="図 22">
            <a:extLst>
              <a:ext uri="{FF2B5EF4-FFF2-40B4-BE49-F238E27FC236}">
                <a16:creationId xmlns:a16="http://schemas.microsoft.com/office/drawing/2014/main" id="{92E9CE87-C63A-4C2D-91CE-FCAB8CC05E24}"/>
              </a:ext>
            </a:extLst>
          </p:cNvPr>
          <p:cNvPicPr>
            <a:picLocks noChangeAspect="1"/>
          </p:cNvPicPr>
          <p:nvPr/>
        </p:nvPicPr>
        <p:blipFill rotWithShape="1">
          <a:blip r:embed="rId3">
            <a:extLst>
              <a:ext uri="{28A0092B-C50C-407E-A947-70E740481C1C}">
                <a14:useLocalDpi xmlns:a14="http://schemas.microsoft.com/office/drawing/2010/main" val="0"/>
              </a:ext>
            </a:extLst>
          </a:blip>
          <a:srcRect l="315" t="9529" r="6343" b="46648"/>
          <a:stretch/>
        </p:blipFill>
        <p:spPr>
          <a:xfrm>
            <a:off x="242739" y="3855345"/>
            <a:ext cx="4329261" cy="2710017"/>
          </a:xfrm>
          <a:prstGeom prst="rect">
            <a:avLst/>
          </a:prstGeom>
        </p:spPr>
      </p:pic>
      <p:cxnSp>
        <p:nvCxnSpPr>
          <p:cNvPr id="8" name="直線コネクタ 7">
            <a:extLst>
              <a:ext uri="{FF2B5EF4-FFF2-40B4-BE49-F238E27FC236}">
                <a16:creationId xmlns:a16="http://schemas.microsoft.com/office/drawing/2014/main" id="{EF4A9092-7C12-4E05-87C5-3F850679ED67}"/>
              </a:ext>
            </a:extLst>
          </p:cNvPr>
          <p:cNvCxnSpPr>
            <a:cxnSpLocks/>
          </p:cNvCxnSpPr>
          <p:nvPr/>
        </p:nvCxnSpPr>
        <p:spPr>
          <a:xfrm rot="16200000">
            <a:off x="4800182" y="425376"/>
            <a:ext cx="0" cy="2125548"/>
          </a:xfrm>
          <a:prstGeom prst="line">
            <a:avLst/>
          </a:prstGeom>
          <a:ln w="31750">
            <a:solidFill>
              <a:srgbClr val="FF0000"/>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86F1C23F-7A20-4E7E-B053-73DF66F92E8C}"/>
              </a:ext>
            </a:extLst>
          </p:cNvPr>
          <p:cNvCxnSpPr>
            <a:cxnSpLocks/>
          </p:cNvCxnSpPr>
          <p:nvPr/>
        </p:nvCxnSpPr>
        <p:spPr>
          <a:xfrm>
            <a:off x="3494485" y="1756217"/>
            <a:ext cx="0" cy="2125548"/>
          </a:xfrm>
          <a:prstGeom prst="line">
            <a:avLst/>
          </a:prstGeom>
          <a:ln w="31750">
            <a:solidFill>
              <a:schemeClr val="accent1">
                <a:lumMod val="75000"/>
              </a:schemeClr>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39668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lang="ja-JP" altLang="en-US" dirty="0"/>
              <a:t>実験結果</a:t>
            </a:r>
            <a:r>
              <a:rPr lang="en-US" altLang="ja-JP" sz="2800" dirty="0"/>
              <a:t>-</a:t>
            </a:r>
            <a:r>
              <a:rPr lang="ja-JP" altLang="en-US" sz="2800" dirty="0"/>
              <a:t>まとめと課題</a:t>
            </a:r>
            <a:endParaRPr kumimoji="1" lang="ja-JP" altLang="en-US" dirty="0"/>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a:xfrm>
            <a:off x="628649" y="925032"/>
            <a:ext cx="8008005" cy="5688145"/>
          </a:xfrm>
        </p:spPr>
        <p:txBody>
          <a:bodyPr/>
          <a:lstStyle/>
          <a:p>
            <a:pPr marL="0" indent="0">
              <a:buNone/>
            </a:pPr>
            <a:r>
              <a:rPr kumimoji="1" lang="ja-JP" altLang="en-US" b="1" dirty="0"/>
              <a:t>まとめ</a:t>
            </a:r>
            <a:endParaRPr kumimoji="1" lang="en-US" altLang="ja-JP" b="1" dirty="0"/>
          </a:p>
          <a:p>
            <a:r>
              <a:rPr kumimoji="1" lang="ja-JP" altLang="en-US" dirty="0"/>
              <a:t>縦アレイ，横アレイどちらの場合でも</a:t>
            </a:r>
            <a:r>
              <a:rPr kumimoji="1" lang="en-US" altLang="ja-JP" dirty="0"/>
              <a:t>LED</a:t>
            </a:r>
            <a:r>
              <a:rPr kumimoji="1" lang="ja-JP" altLang="en-US" dirty="0"/>
              <a:t>が識別できた</a:t>
            </a:r>
            <a:endParaRPr kumimoji="1" lang="en-US" altLang="ja-JP" dirty="0"/>
          </a:p>
          <a:p>
            <a:r>
              <a:rPr kumimoji="1" lang="en-US" altLang="ja-JP" dirty="0"/>
              <a:t>LED</a:t>
            </a:r>
            <a:r>
              <a:rPr kumimoji="1" lang="ja-JP" altLang="en-US" dirty="0"/>
              <a:t>が進行方向にぼやけるため，行ピクセルと　　　　列ピクセルの輝度値ピークの特徴に差が生じた</a:t>
            </a:r>
            <a:endParaRPr kumimoji="1" lang="en-US" altLang="ja-JP" dirty="0"/>
          </a:p>
          <a:p>
            <a:endParaRPr lang="en-US" altLang="ja-JP" dirty="0"/>
          </a:p>
          <a:p>
            <a:pPr marL="0" indent="0">
              <a:buNone/>
            </a:pPr>
            <a:r>
              <a:rPr kumimoji="1" lang="ja-JP" altLang="en-US" b="1" dirty="0"/>
              <a:t>課題</a:t>
            </a:r>
            <a:endParaRPr kumimoji="1" lang="en-US" altLang="ja-JP" b="1" dirty="0"/>
          </a:p>
          <a:p>
            <a:r>
              <a:rPr lang="ja-JP" altLang="en-US" dirty="0"/>
              <a:t>送信機を撮影した</a:t>
            </a:r>
            <a:r>
              <a:rPr kumimoji="1" lang="ja-JP" altLang="en-US" dirty="0"/>
              <a:t>撮影画像の枚数が少ない</a:t>
            </a:r>
            <a:endParaRPr kumimoji="1" lang="en-US" altLang="ja-JP" dirty="0"/>
          </a:p>
          <a:p>
            <a:pPr lvl="1"/>
            <a:r>
              <a:rPr lang="ja-JP" altLang="en-US" dirty="0"/>
              <a:t>枚数は受信機と送信機の垂直距離とカメラの画角で決まる</a:t>
            </a:r>
            <a:endParaRPr lang="en-US" altLang="ja-JP" dirty="0"/>
          </a:p>
          <a:p>
            <a:pPr lvl="1"/>
            <a:r>
              <a:rPr kumimoji="1" lang="ja-JP" altLang="en-US" dirty="0"/>
              <a:t>今回</a:t>
            </a:r>
            <a:r>
              <a:rPr kumimoji="1" lang="en-US" altLang="ja-JP" dirty="0"/>
              <a:t>LED</a:t>
            </a:r>
            <a:r>
              <a:rPr kumimoji="1" lang="ja-JP" altLang="en-US" dirty="0"/>
              <a:t>アレイを撮影できたのは約</a:t>
            </a:r>
            <a:r>
              <a:rPr kumimoji="1" lang="en-US" altLang="ja-JP" dirty="0"/>
              <a:t>200</a:t>
            </a:r>
            <a:r>
              <a:rPr kumimoji="1" lang="ja-JP" altLang="en-US" dirty="0"/>
              <a:t>フレームで，　　　　　そのうち情報を持っているのは約</a:t>
            </a:r>
            <a:r>
              <a:rPr kumimoji="1" lang="en-US" altLang="ja-JP" dirty="0"/>
              <a:t>100</a:t>
            </a:r>
            <a:r>
              <a:rPr kumimoji="1" lang="ja-JP" altLang="en-US" dirty="0"/>
              <a:t>フレーム</a:t>
            </a:r>
            <a:endParaRPr lang="en-US" altLang="ja-JP" dirty="0"/>
          </a:p>
          <a:p>
            <a:r>
              <a:rPr kumimoji="1" lang="en-US" altLang="ja-JP" dirty="0"/>
              <a:t>1</a:t>
            </a:r>
            <a:r>
              <a:rPr kumimoji="1" lang="ja-JP" altLang="en-US" dirty="0"/>
              <a:t>フレーム当たりのビット数を増やす必要がある</a:t>
            </a:r>
            <a:endParaRPr kumimoji="1" lang="en-US" altLang="ja-JP" dirty="0"/>
          </a:p>
          <a:p>
            <a:pPr lvl="1"/>
            <a:r>
              <a:rPr lang="ja-JP" altLang="en-US" dirty="0"/>
              <a:t>撮影画像の</a:t>
            </a:r>
            <a:r>
              <a:rPr lang="en-US" altLang="ja-JP" dirty="0"/>
              <a:t>LED</a:t>
            </a:r>
            <a:r>
              <a:rPr lang="ja-JP" altLang="en-US" dirty="0"/>
              <a:t>は十分識別できたので，</a:t>
            </a:r>
            <a:r>
              <a:rPr lang="en-US" altLang="ja-JP" dirty="0"/>
              <a:t>LED</a:t>
            </a:r>
            <a:r>
              <a:rPr lang="ja-JP" altLang="en-US" dirty="0"/>
              <a:t>アレイをもっと　　細かく分割することでビット数は増やせる</a:t>
            </a:r>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17</a:t>
            </a:fld>
            <a:endParaRPr kumimoji="1" lang="ja-JP" altLang="en-US" dirty="0"/>
          </a:p>
        </p:txBody>
      </p:sp>
    </p:spTree>
    <p:extLst>
      <p:ext uri="{BB962C8B-B14F-4D97-AF65-F5344CB8AC3E}">
        <p14:creationId xmlns:p14="http://schemas.microsoft.com/office/powerpoint/2010/main" val="1565392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F82180-CAA0-47BE-B6DB-B93850DF13AF}"/>
              </a:ext>
            </a:extLst>
          </p:cNvPr>
          <p:cNvSpPr>
            <a:spLocks noGrp="1"/>
          </p:cNvSpPr>
          <p:nvPr>
            <p:ph type="title"/>
          </p:nvPr>
        </p:nvSpPr>
        <p:spPr/>
        <p:txBody>
          <a:bodyPr/>
          <a:lstStyle/>
          <a:p>
            <a:r>
              <a:rPr kumimoji="1" lang="ja-JP" altLang="en-US" dirty="0"/>
              <a:t>全体のまとめ</a:t>
            </a:r>
          </a:p>
        </p:txBody>
      </p:sp>
      <p:sp>
        <p:nvSpPr>
          <p:cNvPr id="3" name="コンテンツ プレースホルダー 2">
            <a:extLst>
              <a:ext uri="{FF2B5EF4-FFF2-40B4-BE49-F238E27FC236}">
                <a16:creationId xmlns:a16="http://schemas.microsoft.com/office/drawing/2014/main" id="{3F89BF2A-E2E3-4294-BCAD-B15518AD687F}"/>
              </a:ext>
            </a:extLst>
          </p:cNvPr>
          <p:cNvSpPr>
            <a:spLocks noGrp="1"/>
          </p:cNvSpPr>
          <p:nvPr>
            <p:ph sz="half" idx="1"/>
          </p:nvPr>
        </p:nvSpPr>
        <p:spPr>
          <a:xfrm>
            <a:off x="628650" y="925200"/>
            <a:ext cx="7886700" cy="5233534"/>
          </a:xfrm>
        </p:spPr>
        <p:txBody>
          <a:bodyPr/>
          <a:lstStyle/>
          <a:p>
            <a:r>
              <a:rPr kumimoji="1" lang="ja-JP" altLang="en-US" dirty="0"/>
              <a:t>本研究の目的</a:t>
            </a:r>
            <a:endParaRPr kumimoji="1" lang="en-US" altLang="ja-JP" dirty="0"/>
          </a:p>
          <a:p>
            <a:pPr lvl="1"/>
            <a:r>
              <a:rPr lang="ja-JP" altLang="en-US" dirty="0"/>
              <a:t>高速移動する車両と側方の送信機との通信の実現</a:t>
            </a:r>
            <a:endParaRPr kumimoji="1" lang="en-US" altLang="ja-JP" dirty="0"/>
          </a:p>
          <a:p>
            <a:pPr lvl="1"/>
            <a:r>
              <a:rPr kumimoji="1" lang="ja-JP" altLang="en-US" dirty="0"/>
              <a:t>高速移動する送信光源を追尾するアルゴリズムの構築</a:t>
            </a:r>
            <a:endParaRPr kumimoji="1" lang="en-US" altLang="ja-JP" dirty="0"/>
          </a:p>
          <a:p>
            <a:pPr lvl="1"/>
            <a:endParaRPr lang="en-US" altLang="ja-JP" dirty="0"/>
          </a:p>
          <a:p>
            <a:r>
              <a:rPr kumimoji="1" lang="ja-JP" altLang="en-US" dirty="0"/>
              <a:t>経過</a:t>
            </a:r>
            <a:endParaRPr kumimoji="1" lang="en-US" altLang="ja-JP" dirty="0"/>
          </a:p>
          <a:p>
            <a:pPr lvl="1"/>
            <a:r>
              <a:rPr lang="ja-JP" altLang="en-US" dirty="0"/>
              <a:t>移動環境（</a:t>
            </a:r>
            <a:r>
              <a:rPr lang="en-US" altLang="ja-JP" dirty="0"/>
              <a:t>25km/h</a:t>
            </a:r>
            <a:r>
              <a:rPr lang="ja-JP" altLang="en-US" dirty="0"/>
              <a:t>）での撮影実験を行った</a:t>
            </a:r>
            <a:endParaRPr lang="en-US" altLang="ja-JP" dirty="0"/>
          </a:p>
          <a:p>
            <a:pPr lvl="1"/>
            <a:endParaRPr lang="en-US" altLang="ja-JP" dirty="0"/>
          </a:p>
          <a:p>
            <a:r>
              <a:rPr lang="ja-JP" altLang="en-US" dirty="0"/>
              <a:t>今後の予定</a:t>
            </a:r>
            <a:endParaRPr lang="en-US" altLang="ja-JP" dirty="0"/>
          </a:p>
          <a:p>
            <a:pPr lvl="1"/>
            <a:r>
              <a:rPr lang="ja-JP" altLang="en-US" dirty="0"/>
              <a:t>データの変調・復調プログラムの作成</a:t>
            </a:r>
            <a:endParaRPr lang="en-US" altLang="ja-JP" dirty="0"/>
          </a:p>
          <a:p>
            <a:pPr lvl="1"/>
            <a:r>
              <a:rPr lang="ja-JP" altLang="en-US" dirty="0"/>
              <a:t>送信データの変調，復調方式の検討</a:t>
            </a:r>
            <a:endParaRPr lang="en-US" altLang="ja-JP" dirty="0"/>
          </a:p>
          <a:p>
            <a:pPr lvl="1"/>
            <a:r>
              <a:rPr lang="ja-JP" altLang="en-US" dirty="0"/>
              <a:t>追尾アルゴリズムについての論文調査</a:t>
            </a:r>
            <a:endParaRPr lang="en-US" altLang="ja-JP" dirty="0"/>
          </a:p>
          <a:p>
            <a:pPr lvl="1"/>
            <a:endParaRPr lang="en-US" altLang="ja-JP" dirty="0"/>
          </a:p>
        </p:txBody>
      </p:sp>
      <p:sp>
        <p:nvSpPr>
          <p:cNvPr id="5" name="スライド番号プレースホルダー 4">
            <a:extLst>
              <a:ext uri="{FF2B5EF4-FFF2-40B4-BE49-F238E27FC236}">
                <a16:creationId xmlns:a16="http://schemas.microsoft.com/office/drawing/2014/main" id="{821BABF9-83EC-445C-A0CA-13C0051010EC}"/>
              </a:ext>
            </a:extLst>
          </p:cNvPr>
          <p:cNvSpPr>
            <a:spLocks noGrp="1"/>
          </p:cNvSpPr>
          <p:nvPr>
            <p:ph type="sldNum" sz="quarter" idx="12"/>
          </p:nvPr>
        </p:nvSpPr>
        <p:spPr/>
        <p:txBody>
          <a:bodyPr/>
          <a:lstStyle/>
          <a:p>
            <a:fld id="{4611F9C2-6641-4325-A1B0-8726CAAFC082}" type="slidenum">
              <a:rPr kumimoji="1" lang="ja-JP" altLang="en-US" smtClean="0"/>
              <a:t>18</a:t>
            </a:fld>
            <a:endParaRPr kumimoji="1" lang="ja-JP" altLang="en-US"/>
          </a:p>
        </p:txBody>
      </p:sp>
    </p:spTree>
    <p:extLst>
      <p:ext uri="{BB962C8B-B14F-4D97-AF65-F5344CB8AC3E}">
        <p14:creationId xmlns:p14="http://schemas.microsoft.com/office/powerpoint/2010/main" val="35068102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kumimoji="1" lang="ja-JP" altLang="en-US" dirty="0"/>
              <a:t>①静止環境での実験</a:t>
            </a:r>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p:txBody>
          <a:bodyPr/>
          <a:lstStyle/>
          <a:p>
            <a:r>
              <a:rPr kumimoji="1" lang="ja-JP" altLang="en-US" dirty="0"/>
              <a:t>まず，受信機と送信機がともに静止している状態で　屋内撮影実験を行った</a:t>
            </a:r>
            <a:endParaRPr kumimoji="1" lang="en-US" altLang="ja-JP" dirty="0"/>
          </a:p>
          <a:p>
            <a:r>
              <a:rPr kumimoji="1" lang="ja-JP" altLang="en-US" dirty="0"/>
              <a:t>送信機は</a:t>
            </a:r>
            <a:r>
              <a:rPr kumimoji="1" lang="en-US" altLang="ja-JP" dirty="0"/>
              <a:t>LED</a:t>
            </a:r>
            <a:r>
              <a:rPr kumimoji="1" lang="ja-JP" altLang="en-US" dirty="0"/>
              <a:t>が</a:t>
            </a:r>
            <a:r>
              <a:rPr kumimoji="1" lang="en-US" altLang="ja-JP" dirty="0"/>
              <a:t>16×16</a:t>
            </a:r>
            <a:r>
              <a:rPr kumimoji="1" lang="ja-JP" altLang="en-US" dirty="0"/>
              <a:t>個配置された</a:t>
            </a:r>
            <a:r>
              <a:rPr kumimoji="1" lang="en-US" altLang="ja-JP" dirty="0"/>
              <a:t>LED</a:t>
            </a:r>
            <a:r>
              <a:rPr kumimoji="1" lang="ja-JP" altLang="en-US" dirty="0"/>
              <a:t>アレイで　　</a:t>
            </a:r>
            <a:r>
              <a:rPr kumimoji="1" lang="en-US" altLang="ja-JP" dirty="0"/>
              <a:t>16×</a:t>
            </a:r>
            <a:r>
              <a:rPr lang="en-US" altLang="ja-JP" dirty="0"/>
              <a:t>4</a:t>
            </a:r>
            <a:r>
              <a:rPr lang="ja-JP" altLang="en-US" dirty="0"/>
              <a:t>の縦アレイに</a:t>
            </a:r>
            <a:r>
              <a:rPr lang="en-US" altLang="ja-JP" dirty="0"/>
              <a:t>4</a:t>
            </a:r>
            <a:r>
              <a:rPr lang="ja-JP" altLang="en-US" dirty="0"/>
              <a:t>分割した</a:t>
            </a:r>
            <a:endParaRPr kumimoji="1" lang="en-US" altLang="ja-JP" dirty="0"/>
          </a:p>
          <a:p>
            <a:r>
              <a:rPr lang="ja-JP" altLang="en-US" dirty="0"/>
              <a:t>実験諸元は以下の通り</a:t>
            </a:r>
            <a:endParaRPr kumimoji="1" lang="ja-JP" altLang="en-US"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19</a:t>
            </a:fld>
            <a:endParaRPr kumimoji="1" lang="ja-JP" altLang="en-US" dirty="0"/>
          </a:p>
        </p:txBody>
      </p:sp>
      <p:graphicFrame>
        <p:nvGraphicFramePr>
          <p:cNvPr id="5" name="表 5">
            <a:extLst>
              <a:ext uri="{FF2B5EF4-FFF2-40B4-BE49-F238E27FC236}">
                <a16:creationId xmlns:a16="http://schemas.microsoft.com/office/drawing/2014/main" id="{C952A953-219B-4567-B29A-C92C5CA20B1C}"/>
              </a:ext>
            </a:extLst>
          </p:cNvPr>
          <p:cNvGraphicFramePr>
            <a:graphicFrameLocks noGrp="1"/>
          </p:cNvGraphicFramePr>
          <p:nvPr>
            <p:extLst>
              <p:ext uri="{D42A27DB-BD31-4B8C-83A1-F6EECF244321}">
                <p14:modId xmlns:p14="http://schemas.microsoft.com/office/powerpoint/2010/main" val="4285769388"/>
              </p:ext>
            </p:extLst>
          </p:nvPr>
        </p:nvGraphicFramePr>
        <p:xfrm>
          <a:off x="2434467" y="3429000"/>
          <a:ext cx="4275066" cy="1854200"/>
        </p:xfrm>
        <a:graphic>
          <a:graphicData uri="http://schemas.openxmlformats.org/drawingml/2006/table">
            <a:tbl>
              <a:tblPr firstRow="1" bandRow="1">
                <a:tableStyleId>{22838BEF-8BB2-4498-84A7-C5851F593DF1}</a:tableStyleId>
              </a:tblPr>
              <a:tblGrid>
                <a:gridCol w="2137533">
                  <a:extLst>
                    <a:ext uri="{9D8B030D-6E8A-4147-A177-3AD203B41FA5}">
                      <a16:colId xmlns:a16="http://schemas.microsoft.com/office/drawing/2014/main" val="432297810"/>
                    </a:ext>
                  </a:extLst>
                </a:gridCol>
                <a:gridCol w="2137533">
                  <a:extLst>
                    <a:ext uri="{9D8B030D-6E8A-4147-A177-3AD203B41FA5}">
                      <a16:colId xmlns:a16="http://schemas.microsoft.com/office/drawing/2014/main" val="1756635863"/>
                    </a:ext>
                  </a:extLst>
                </a:gridCol>
              </a:tblGrid>
              <a:tr h="370840">
                <a:tc>
                  <a:txBody>
                    <a:bodyPr/>
                    <a:lstStyle/>
                    <a:p>
                      <a:pPr algn="ctr"/>
                      <a:r>
                        <a:rPr kumimoji="1" lang="ja-JP" altLang="en-US" b="1" dirty="0"/>
                        <a:t>受信機</a:t>
                      </a:r>
                      <a:endParaRPr kumimoji="1" lang="en-US" altLang="ja-JP" b="1" dirty="0"/>
                    </a:p>
                  </a:txBody>
                  <a:tcPr/>
                </a:tc>
                <a:tc>
                  <a:txBody>
                    <a:bodyPr/>
                    <a:lstStyle/>
                    <a:p>
                      <a:pPr algn="ctr"/>
                      <a:r>
                        <a:rPr kumimoji="1" lang="ja-JP" altLang="en-US" b="1" dirty="0"/>
                        <a:t>高速度カメラ</a:t>
                      </a:r>
                      <a:endParaRPr kumimoji="1" lang="en-US" altLang="ja-JP" b="1" dirty="0"/>
                    </a:p>
                  </a:txBody>
                  <a:tcPr/>
                </a:tc>
                <a:extLst>
                  <a:ext uri="{0D108BD9-81ED-4DB2-BD59-A6C34878D82A}">
                    <a16:rowId xmlns:a16="http://schemas.microsoft.com/office/drawing/2014/main" val="1632386925"/>
                  </a:ext>
                </a:extLst>
              </a:tr>
              <a:tr h="370840">
                <a:tc>
                  <a:txBody>
                    <a:bodyPr/>
                    <a:lstStyle/>
                    <a:p>
                      <a:pPr algn="ctr"/>
                      <a:r>
                        <a:rPr kumimoji="1" lang="ja-JP" altLang="en-US" b="1" dirty="0"/>
                        <a:t>送信機</a:t>
                      </a:r>
                      <a:endParaRPr kumimoji="1" lang="en-US" altLang="ja-JP" b="1" dirty="0"/>
                    </a:p>
                  </a:txBody>
                  <a:tcPr/>
                </a:tc>
                <a:tc>
                  <a:txBody>
                    <a:bodyPr/>
                    <a:lstStyle/>
                    <a:p>
                      <a:pPr algn="ctr"/>
                      <a:r>
                        <a:rPr kumimoji="1" lang="en-US" altLang="ja-JP" b="1" dirty="0"/>
                        <a:t>LED</a:t>
                      </a:r>
                      <a:r>
                        <a:rPr kumimoji="1" lang="ja-JP" altLang="en-US" b="1" dirty="0"/>
                        <a:t>アレイ</a:t>
                      </a:r>
                      <a:endParaRPr kumimoji="1" lang="en-US" altLang="ja-JP" b="1" dirty="0"/>
                    </a:p>
                  </a:txBody>
                  <a:tcPr/>
                </a:tc>
                <a:extLst>
                  <a:ext uri="{0D108BD9-81ED-4DB2-BD59-A6C34878D82A}">
                    <a16:rowId xmlns:a16="http://schemas.microsoft.com/office/drawing/2014/main" val="3346374874"/>
                  </a:ext>
                </a:extLst>
              </a:tr>
              <a:tr h="370840">
                <a:tc>
                  <a:txBody>
                    <a:bodyPr/>
                    <a:lstStyle/>
                    <a:p>
                      <a:pPr algn="ctr"/>
                      <a:r>
                        <a:rPr kumimoji="1" lang="en-US" altLang="ja-JP" b="1" dirty="0"/>
                        <a:t>LED</a:t>
                      </a:r>
                      <a:r>
                        <a:rPr kumimoji="1" lang="ja-JP" altLang="en-US" b="1" dirty="0"/>
                        <a:t>表示速度</a:t>
                      </a:r>
                    </a:p>
                  </a:txBody>
                  <a:tcPr/>
                </a:tc>
                <a:tc>
                  <a:txBody>
                    <a:bodyPr/>
                    <a:lstStyle/>
                    <a:p>
                      <a:pPr algn="ctr"/>
                      <a:r>
                        <a:rPr kumimoji="1" lang="en-US" altLang="ja-JP" b="1" dirty="0"/>
                        <a:t>250Hz</a:t>
                      </a:r>
                      <a:endParaRPr kumimoji="1" lang="ja-JP" altLang="en-US" b="1" dirty="0"/>
                    </a:p>
                  </a:txBody>
                  <a:tcPr/>
                </a:tc>
                <a:extLst>
                  <a:ext uri="{0D108BD9-81ED-4DB2-BD59-A6C34878D82A}">
                    <a16:rowId xmlns:a16="http://schemas.microsoft.com/office/drawing/2014/main" val="3531874267"/>
                  </a:ext>
                </a:extLst>
              </a:tr>
              <a:tr h="370840">
                <a:tc>
                  <a:txBody>
                    <a:bodyPr/>
                    <a:lstStyle/>
                    <a:p>
                      <a:pPr algn="ctr"/>
                      <a:r>
                        <a:rPr kumimoji="1" lang="ja-JP" altLang="en-US" b="1" dirty="0"/>
                        <a:t>撮影速度</a:t>
                      </a:r>
                    </a:p>
                  </a:txBody>
                  <a:tcPr/>
                </a:tc>
                <a:tc>
                  <a:txBody>
                    <a:bodyPr/>
                    <a:lstStyle/>
                    <a:p>
                      <a:pPr algn="ctr"/>
                      <a:r>
                        <a:rPr kumimoji="1" lang="en-US" altLang="ja-JP" b="1" dirty="0"/>
                        <a:t>500Hz</a:t>
                      </a:r>
                      <a:endParaRPr kumimoji="1" lang="ja-JP" altLang="en-US" b="1" dirty="0"/>
                    </a:p>
                  </a:txBody>
                  <a:tcPr/>
                </a:tc>
                <a:extLst>
                  <a:ext uri="{0D108BD9-81ED-4DB2-BD59-A6C34878D82A}">
                    <a16:rowId xmlns:a16="http://schemas.microsoft.com/office/drawing/2014/main" val="2629730710"/>
                  </a:ext>
                </a:extLst>
              </a:tr>
              <a:tr h="370840">
                <a:tc>
                  <a:txBody>
                    <a:bodyPr/>
                    <a:lstStyle/>
                    <a:p>
                      <a:pPr algn="ctr"/>
                      <a:r>
                        <a:rPr kumimoji="1" lang="ja-JP" altLang="en-US" b="1" dirty="0"/>
                        <a:t>受信解像度</a:t>
                      </a:r>
                    </a:p>
                  </a:txBody>
                  <a:tcPr/>
                </a:tc>
                <a:tc>
                  <a:txBody>
                    <a:bodyPr/>
                    <a:lstStyle/>
                    <a:p>
                      <a:pPr algn="ctr"/>
                      <a:r>
                        <a:rPr kumimoji="1" lang="en-US" altLang="ja-JP" b="1" dirty="0"/>
                        <a:t>512×512</a:t>
                      </a:r>
                      <a:endParaRPr kumimoji="1" lang="ja-JP" altLang="en-US" b="1" dirty="0"/>
                    </a:p>
                  </a:txBody>
                  <a:tcPr/>
                </a:tc>
                <a:extLst>
                  <a:ext uri="{0D108BD9-81ED-4DB2-BD59-A6C34878D82A}">
                    <a16:rowId xmlns:a16="http://schemas.microsoft.com/office/drawing/2014/main" val="1408354219"/>
                  </a:ext>
                </a:extLst>
              </a:tr>
            </a:tbl>
          </a:graphicData>
        </a:graphic>
      </p:graphicFrame>
    </p:spTree>
    <p:extLst>
      <p:ext uri="{BB962C8B-B14F-4D97-AF65-F5344CB8AC3E}">
        <p14:creationId xmlns:p14="http://schemas.microsoft.com/office/powerpoint/2010/main" val="40310805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B16B54-9EE3-4B95-8C1E-0387512493BF}"/>
              </a:ext>
            </a:extLst>
          </p:cNvPr>
          <p:cNvSpPr>
            <a:spLocks noGrp="1"/>
          </p:cNvSpPr>
          <p:nvPr>
            <p:ph type="title"/>
          </p:nvPr>
        </p:nvSpPr>
        <p:spPr/>
        <p:txBody>
          <a:bodyPr>
            <a:normAutofit/>
          </a:bodyPr>
          <a:lstStyle/>
          <a:p>
            <a:r>
              <a:rPr kumimoji="1" lang="ja-JP" altLang="en-US" dirty="0"/>
              <a:t>研究</a:t>
            </a:r>
            <a:r>
              <a:rPr lang="ja-JP" altLang="en-US" dirty="0"/>
              <a:t>背景：</a:t>
            </a:r>
            <a:r>
              <a:rPr lang="en-US" altLang="ja-JP" dirty="0"/>
              <a:t>ITS</a:t>
            </a:r>
            <a:r>
              <a:rPr lang="ja-JP" altLang="en-US" dirty="0"/>
              <a:t>可視光通信</a:t>
            </a:r>
            <a:endParaRPr kumimoji="1" lang="ja-JP" altLang="en-US" dirty="0"/>
          </a:p>
        </p:txBody>
      </p:sp>
      <p:sp>
        <p:nvSpPr>
          <p:cNvPr id="3" name="コンテンツ プレースホルダー 2">
            <a:extLst>
              <a:ext uri="{FF2B5EF4-FFF2-40B4-BE49-F238E27FC236}">
                <a16:creationId xmlns:a16="http://schemas.microsoft.com/office/drawing/2014/main" id="{27BB9FC5-9A76-4C41-99EE-AE8B2DE8DC5F}"/>
              </a:ext>
            </a:extLst>
          </p:cNvPr>
          <p:cNvSpPr>
            <a:spLocks noGrp="1"/>
          </p:cNvSpPr>
          <p:nvPr>
            <p:ph idx="1"/>
          </p:nvPr>
        </p:nvSpPr>
        <p:spPr/>
        <p:txBody>
          <a:bodyPr/>
          <a:lstStyle/>
          <a:p>
            <a:r>
              <a:rPr lang="en-US" altLang="ja-JP" dirty="0"/>
              <a:t>ITS</a:t>
            </a:r>
            <a:r>
              <a:rPr lang="ja-JP" altLang="en-US" dirty="0"/>
              <a:t>可視光通信に関する研究のほとんどは，　　　　　送信機が受信機の前後にあるモデル</a:t>
            </a:r>
            <a:endParaRPr lang="en-US" altLang="ja-JP" dirty="0"/>
          </a:p>
          <a:p>
            <a:r>
              <a:rPr lang="ja-JP" altLang="en-US" dirty="0"/>
              <a:t>受信機が送信機を横切るモデルは少ない</a:t>
            </a:r>
            <a:endParaRPr lang="en-US" altLang="ja-JP" dirty="0"/>
          </a:p>
          <a:p>
            <a:pPr marL="0" indent="0">
              <a:buNone/>
            </a:pPr>
            <a:r>
              <a:rPr lang="ja-JP" altLang="en-US" dirty="0"/>
              <a:t>⇒本研究では，車両と側方の送信機との通信を目指す</a:t>
            </a:r>
            <a:endParaRPr lang="en-US" altLang="ja-JP" dirty="0"/>
          </a:p>
        </p:txBody>
      </p:sp>
      <p:sp>
        <p:nvSpPr>
          <p:cNvPr id="4" name="スライド番号プレースホルダー 3">
            <a:extLst>
              <a:ext uri="{FF2B5EF4-FFF2-40B4-BE49-F238E27FC236}">
                <a16:creationId xmlns:a16="http://schemas.microsoft.com/office/drawing/2014/main" id="{7D05EEAF-16A0-49AC-A02F-2785CE29E4DF}"/>
              </a:ext>
            </a:extLst>
          </p:cNvPr>
          <p:cNvSpPr>
            <a:spLocks noGrp="1"/>
          </p:cNvSpPr>
          <p:nvPr>
            <p:ph type="sldNum" sz="quarter" idx="12"/>
          </p:nvPr>
        </p:nvSpPr>
        <p:spPr/>
        <p:txBody>
          <a:bodyPr/>
          <a:lstStyle/>
          <a:p>
            <a:fld id="{4611F9C2-6641-4325-A1B0-8726CAAFC082}" type="slidenum">
              <a:rPr kumimoji="1" lang="ja-JP" altLang="en-US" smtClean="0"/>
              <a:pPr/>
              <a:t>2</a:t>
            </a:fld>
            <a:endParaRPr kumimoji="1" lang="ja-JP" altLang="en-US" dirty="0"/>
          </a:p>
        </p:txBody>
      </p:sp>
      <p:pic>
        <p:nvPicPr>
          <p:cNvPr id="28" name="図 27">
            <a:extLst>
              <a:ext uri="{FF2B5EF4-FFF2-40B4-BE49-F238E27FC236}">
                <a16:creationId xmlns:a16="http://schemas.microsoft.com/office/drawing/2014/main" id="{604A7FE0-7CE8-42AD-9F47-06083AE4D6FF}"/>
              </a:ext>
            </a:extLst>
          </p:cNvPr>
          <p:cNvPicPr>
            <a:picLocks noChangeAspect="1"/>
          </p:cNvPicPr>
          <p:nvPr/>
        </p:nvPicPr>
        <p:blipFill rotWithShape="1">
          <a:blip r:embed="rId2">
            <a:extLst>
              <a:ext uri="{28A0092B-C50C-407E-A947-70E740481C1C}">
                <a14:useLocalDpi xmlns:a14="http://schemas.microsoft.com/office/drawing/2010/main" val="0"/>
              </a:ext>
            </a:extLst>
          </a:blip>
          <a:srcRect l="8068" r="51127"/>
          <a:stretch/>
        </p:blipFill>
        <p:spPr>
          <a:xfrm rot="5400000">
            <a:off x="1327570" y="4225071"/>
            <a:ext cx="2685678" cy="1093537"/>
          </a:xfrm>
          <a:prstGeom prst="rect">
            <a:avLst/>
          </a:prstGeom>
        </p:spPr>
      </p:pic>
      <p:pic>
        <p:nvPicPr>
          <p:cNvPr id="29" name="図 28">
            <a:extLst>
              <a:ext uri="{FF2B5EF4-FFF2-40B4-BE49-F238E27FC236}">
                <a16:creationId xmlns:a16="http://schemas.microsoft.com/office/drawing/2014/main" id="{8C734838-A38A-4570-B138-3713F7AD57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1892937" y="4438434"/>
            <a:ext cx="1041400" cy="1010252"/>
          </a:xfrm>
          <a:prstGeom prst="rect">
            <a:avLst/>
          </a:prstGeom>
        </p:spPr>
      </p:pic>
      <p:pic>
        <p:nvPicPr>
          <p:cNvPr id="30" name="図 29">
            <a:extLst>
              <a:ext uri="{FF2B5EF4-FFF2-40B4-BE49-F238E27FC236}">
                <a16:creationId xmlns:a16="http://schemas.microsoft.com/office/drawing/2014/main" id="{E3D7E0B8-9D37-4041-B5E1-11DF03EB5444}"/>
              </a:ext>
            </a:extLst>
          </p:cNvPr>
          <p:cNvPicPr>
            <a:picLocks noChangeAspect="1"/>
          </p:cNvPicPr>
          <p:nvPr/>
        </p:nvPicPr>
        <p:blipFill rotWithShape="1">
          <a:blip r:embed="rId2">
            <a:extLst>
              <a:ext uri="{28A0092B-C50C-407E-A947-70E740481C1C}">
                <a14:useLocalDpi xmlns:a14="http://schemas.microsoft.com/office/drawing/2010/main" val="0"/>
              </a:ext>
            </a:extLst>
          </a:blip>
          <a:srcRect l="8070" r="51125"/>
          <a:stretch/>
        </p:blipFill>
        <p:spPr>
          <a:xfrm rot="5400000">
            <a:off x="5129988" y="4225068"/>
            <a:ext cx="2685678" cy="1093537"/>
          </a:xfrm>
          <a:prstGeom prst="rect">
            <a:avLst/>
          </a:prstGeom>
        </p:spPr>
      </p:pic>
      <p:pic>
        <p:nvPicPr>
          <p:cNvPr id="31" name="図 30">
            <a:extLst>
              <a:ext uri="{FF2B5EF4-FFF2-40B4-BE49-F238E27FC236}">
                <a16:creationId xmlns:a16="http://schemas.microsoft.com/office/drawing/2014/main" id="{8CB94872-1314-4A35-AD07-A8596E0889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5693131" y="4438434"/>
            <a:ext cx="1041400" cy="1010252"/>
          </a:xfrm>
          <a:prstGeom prst="rect">
            <a:avLst/>
          </a:prstGeom>
        </p:spPr>
      </p:pic>
      <p:pic>
        <p:nvPicPr>
          <p:cNvPr id="32" name="図 31">
            <a:extLst>
              <a:ext uri="{FF2B5EF4-FFF2-40B4-BE49-F238E27FC236}">
                <a16:creationId xmlns:a16="http://schemas.microsoft.com/office/drawing/2014/main" id="{0F50933B-6402-448C-AB16-E92F176DEE62}"/>
              </a:ext>
            </a:extLst>
          </p:cNvPr>
          <p:cNvPicPr>
            <a:picLocks noChangeAspect="1"/>
          </p:cNvPicPr>
          <p:nvPr/>
        </p:nvPicPr>
        <p:blipFill rotWithShape="1">
          <a:blip r:embed="rId4">
            <a:extLst>
              <a:ext uri="{28A0092B-C50C-407E-A947-70E740481C1C}">
                <a14:useLocalDpi xmlns:a14="http://schemas.microsoft.com/office/drawing/2010/main" val="0"/>
              </a:ext>
            </a:extLst>
          </a:blip>
          <a:srcRect b="28770"/>
          <a:stretch/>
        </p:blipFill>
        <p:spPr>
          <a:xfrm>
            <a:off x="2123639" y="3354568"/>
            <a:ext cx="561400" cy="566268"/>
          </a:xfrm>
          <a:prstGeom prst="rect">
            <a:avLst/>
          </a:prstGeom>
        </p:spPr>
      </p:pic>
      <p:pic>
        <p:nvPicPr>
          <p:cNvPr id="33" name="図 32">
            <a:extLst>
              <a:ext uri="{FF2B5EF4-FFF2-40B4-BE49-F238E27FC236}">
                <a16:creationId xmlns:a16="http://schemas.microsoft.com/office/drawing/2014/main" id="{B3BAA691-3679-496A-8B34-033F170AD665}"/>
              </a:ext>
            </a:extLst>
          </p:cNvPr>
          <p:cNvPicPr>
            <a:picLocks noChangeAspect="1"/>
          </p:cNvPicPr>
          <p:nvPr/>
        </p:nvPicPr>
        <p:blipFill rotWithShape="1">
          <a:blip r:embed="rId4">
            <a:extLst>
              <a:ext uri="{28A0092B-C50C-407E-A947-70E740481C1C}">
                <a14:useLocalDpi xmlns:a14="http://schemas.microsoft.com/office/drawing/2010/main" val="0"/>
              </a:ext>
            </a:extLst>
          </a:blip>
          <a:srcRect b="28770"/>
          <a:stretch/>
        </p:blipFill>
        <p:spPr>
          <a:xfrm>
            <a:off x="4831852" y="4160828"/>
            <a:ext cx="561400" cy="566268"/>
          </a:xfrm>
          <a:prstGeom prst="rect">
            <a:avLst/>
          </a:prstGeom>
        </p:spPr>
      </p:pic>
      <p:cxnSp>
        <p:nvCxnSpPr>
          <p:cNvPr id="34" name="直線矢印コネクタ 33">
            <a:extLst>
              <a:ext uri="{FF2B5EF4-FFF2-40B4-BE49-F238E27FC236}">
                <a16:creationId xmlns:a16="http://schemas.microsoft.com/office/drawing/2014/main" id="{594765A4-5358-479B-99FE-3203DA6C6A44}"/>
              </a:ext>
            </a:extLst>
          </p:cNvPr>
          <p:cNvCxnSpPr>
            <a:cxnSpLocks/>
          </p:cNvCxnSpPr>
          <p:nvPr/>
        </p:nvCxnSpPr>
        <p:spPr>
          <a:xfrm>
            <a:off x="2413637" y="3968479"/>
            <a:ext cx="0" cy="406738"/>
          </a:xfrm>
          <a:prstGeom prst="straightConnector1">
            <a:avLst/>
          </a:prstGeom>
          <a:ln w="38100">
            <a:prstDash val="sysDot"/>
            <a:tailEnd type="triangle"/>
          </a:ln>
        </p:spPr>
        <p:style>
          <a:lnRef idx="1">
            <a:schemeClr val="accent2"/>
          </a:lnRef>
          <a:fillRef idx="0">
            <a:schemeClr val="accent2"/>
          </a:fillRef>
          <a:effectRef idx="0">
            <a:schemeClr val="accent2"/>
          </a:effectRef>
          <a:fontRef idx="minor">
            <a:schemeClr val="tx1"/>
          </a:fontRef>
        </p:style>
      </p:cxnSp>
      <p:cxnSp>
        <p:nvCxnSpPr>
          <p:cNvPr id="35" name="直線矢印コネクタ 34">
            <a:extLst>
              <a:ext uri="{FF2B5EF4-FFF2-40B4-BE49-F238E27FC236}">
                <a16:creationId xmlns:a16="http://schemas.microsoft.com/office/drawing/2014/main" id="{99D26FF1-8832-4FDF-80B7-C67FD5839C6F}"/>
              </a:ext>
            </a:extLst>
          </p:cNvPr>
          <p:cNvCxnSpPr>
            <a:cxnSpLocks/>
          </p:cNvCxnSpPr>
          <p:nvPr/>
        </p:nvCxnSpPr>
        <p:spPr>
          <a:xfrm>
            <a:off x="5341298" y="4422860"/>
            <a:ext cx="506278" cy="0"/>
          </a:xfrm>
          <a:prstGeom prst="straightConnector1">
            <a:avLst/>
          </a:prstGeom>
          <a:ln w="38100">
            <a:prstDash val="sysDot"/>
            <a:tailEnd type="triangle"/>
          </a:ln>
        </p:spPr>
        <p:style>
          <a:lnRef idx="1">
            <a:schemeClr val="accent2"/>
          </a:lnRef>
          <a:fillRef idx="0">
            <a:schemeClr val="accent2"/>
          </a:fillRef>
          <a:effectRef idx="0">
            <a:schemeClr val="accent2"/>
          </a:effectRef>
          <a:fontRef idx="minor">
            <a:schemeClr val="tx1"/>
          </a:fontRef>
        </p:style>
      </p:cxnSp>
      <p:pic>
        <p:nvPicPr>
          <p:cNvPr id="36" name="図 35">
            <a:extLst>
              <a:ext uri="{FF2B5EF4-FFF2-40B4-BE49-F238E27FC236}">
                <a16:creationId xmlns:a16="http://schemas.microsoft.com/office/drawing/2014/main" id="{916442A5-1CD3-41D6-B2E8-D01B123F014C}"/>
              </a:ext>
            </a:extLst>
          </p:cNvPr>
          <p:cNvPicPr>
            <a:picLocks noChangeAspect="1"/>
          </p:cNvPicPr>
          <p:nvPr/>
        </p:nvPicPr>
        <p:blipFill rotWithShape="1">
          <a:blip r:embed="rId4">
            <a:extLst>
              <a:ext uri="{28A0092B-C50C-407E-A947-70E740481C1C}">
                <a14:useLocalDpi xmlns:a14="http://schemas.microsoft.com/office/drawing/2010/main" val="0"/>
              </a:ext>
            </a:extLst>
          </a:blip>
          <a:srcRect b="28770"/>
          <a:stretch/>
        </p:blipFill>
        <p:spPr>
          <a:xfrm>
            <a:off x="2132937" y="5966284"/>
            <a:ext cx="561400" cy="566268"/>
          </a:xfrm>
          <a:prstGeom prst="rect">
            <a:avLst/>
          </a:prstGeom>
        </p:spPr>
      </p:pic>
      <p:cxnSp>
        <p:nvCxnSpPr>
          <p:cNvPr id="37" name="直線矢印コネクタ 36">
            <a:extLst>
              <a:ext uri="{FF2B5EF4-FFF2-40B4-BE49-F238E27FC236}">
                <a16:creationId xmlns:a16="http://schemas.microsoft.com/office/drawing/2014/main" id="{C22CC186-00A8-4D04-910C-97923F4AD0AE}"/>
              </a:ext>
            </a:extLst>
          </p:cNvPr>
          <p:cNvCxnSpPr>
            <a:cxnSpLocks/>
          </p:cNvCxnSpPr>
          <p:nvPr/>
        </p:nvCxnSpPr>
        <p:spPr>
          <a:xfrm flipV="1">
            <a:off x="2412425" y="5502885"/>
            <a:ext cx="0" cy="406738"/>
          </a:xfrm>
          <a:prstGeom prst="straightConnector1">
            <a:avLst/>
          </a:prstGeom>
          <a:ln w="38100">
            <a:prstDash val="sysDot"/>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4430635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E107FF86-AE37-441F-B1D0-D211D6684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902" y="3582957"/>
            <a:ext cx="2520000" cy="2520000"/>
          </a:xfrm>
          <a:prstGeom prst="rect">
            <a:avLst/>
          </a:prstGeom>
        </p:spPr>
      </p:pic>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kumimoji="1" lang="ja-JP" altLang="en-US" dirty="0"/>
              <a:t>①実験結果</a:t>
            </a:r>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p:txBody>
          <a:bodyPr/>
          <a:lstStyle/>
          <a:p>
            <a:r>
              <a:rPr lang="ja-JP" altLang="en-US" dirty="0"/>
              <a:t>下図は撮影画像の一部で，</a:t>
            </a:r>
            <a:r>
              <a:rPr lang="en-US" altLang="ja-JP" dirty="0"/>
              <a:t>3</a:t>
            </a:r>
            <a:r>
              <a:rPr lang="ja-JP" altLang="en-US" dirty="0"/>
              <a:t>枚連続で撮影されたもの</a:t>
            </a:r>
            <a:endParaRPr lang="en-US" altLang="ja-JP" dirty="0"/>
          </a:p>
          <a:p>
            <a:r>
              <a:rPr kumimoji="1" lang="ja-JP" altLang="en-US" dirty="0"/>
              <a:t>情報を持つのは左から</a:t>
            </a:r>
            <a:r>
              <a:rPr kumimoji="1" lang="en-US" altLang="ja-JP" dirty="0"/>
              <a:t>1</a:t>
            </a:r>
            <a:r>
              <a:rPr kumimoji="1" lang="ja-JP" altLang="en-US" dirty="0"/>
              <a:t>枚目と</a:t>
            </a:r>
            <a:r>
              <a:rPr kumimoji="1" lang="en-US" altLang="ja-JP" dirty="0"/>
              <a:t>3</a:t>
            </a:r>
            <a:r>
              <a:rPr kumimoji="1" lang="ja-JP" altLang="en-US" dirty="0"/>
              <a:t>枚目で，</a:t>
            </a:r>
            <a:r>
              <a:rPr kumimoji="1" lang="en-US" altLang="ja-JP" dirty="0"/>
              <a:t>2</a:t>
            </a:r>
            <a:r>
              <a:rPr kumimoji="1" lang="ja-JP" altLang="en-US" dirty="0"/>
              <a:t>枚目は点灯が切り替わったタイミングで撮影された画像</a:t>
            </a:r>
            <a:endParaRPr kumimoji="1" lang="en-US" altLang="ja-JP" dirty="0"/>
          </a:p>
          <a:p>
            <a:r>
              <a:rPr lang="ja-JP" altLang="en-US" dirty="0"/>
              <a:t>画像を目で見てもデータが読み取れる</a:t>
            </a:r>
            <a:endParaRPr kumimoji="1" lang="ja-JP" altLang="en-US"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20</a:t>
            </a:fld>
            <a:endParaRPr kumimoji="1" lang="ja-JP" altLang="en-US" dirty="0"/>
          </a:p>
        </p:txBody>
      </p:sp>
      <p:pic>
        <p:nvPicPr>
          <p:cNvPr id="9" name="図 8">
            <a:extLst>
              <a:ext uri="{FF2B5EF4-FFF2-40B4-BE49-F238E27FC236}">
                <a16:creationId xmlns:a16="http://schemas.microsoft.com/office/drawing/2014/main" id="{43F90997-430C-4753-85F9-0E8B88268B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12000" y="3582957"/>
            <a:ext cx="2520000" cy="2520000"/>
          </a:xfrm>
          <a:prstGeom prst="rect">
            <a:avLst/>
          </a:prstGeom>
        </p:spPr>
      </p:pic>
      <p:pic>
        <p:nvPicPr>
          <p:cNvPr id="11" name="図 10">
            <a:extLst>
              <a:ext uri="{FF2B5EF4-FFF2-40B4-BE49-F238E27FC236}">
                <a16:creationId xmlns:a16="http://schemas.microsoft.com/office/drawing/2014/main" id="{160C5285-EFDF-4BB9-8D9B-C5046E83AE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40198" y="3582957"/>
            <a:ext cx="2520000" cy="2520000"/>
          </a:xfrm>
          <a:prstGeom prst="rect">
            <a:avLst/>
          </a:prstGeom>
        </p:spPr>
      </p:pic>
      <p:sp>
        <p:nvSpPr>
          <p:cNvPr id="14" name="テキスト ボックス 13">
            <a:extLst>
              <a:ext uri="{FF2B5EF4-FFF2-40B4-BE49-F238E27FC236}">
                <a16:creationId xmlns:a16="http://schemas.microsoft.com/office/drawing/2014/main" id="{7351799F-53EA-412F-A60D-76158868B972}"/>
              </a:ext>
            </a:extLst>
          </p:cNvPr>
          <p:cNvSpPr txBox="1"/>
          <p:nvPr/>
        </p:nvSpPr>
        <p:spPr>
          <a:xfrm>
            <a:off x="430653" y="3213245"/>
            <a:ext cx="2273149" cy="400110"/>
          </a:xfrm>
          <a:prstGeom prst="rect">
            <a:avLst/>
          </a:prstGeom>
          <a:noFill/>
        </p:spPr>
        <p:txBody>
          <a:bodyPr wrap="square" rtlCol="0">
            <a:spAutoFit/>
          </a:bodyPr>
          <a:lstStyle/>
          <a:p>
            <a:r>
              <a:rPr kumimoji="1" lang="en-US" altLang="ja-JP" sz="2000" dirty="0"/>
              <a:t>0        1          0        0</a:t>
            </a:r>
            <a:endParaRPr kumimoji="1" lang="ja-JP" altLang="en-US" sz="2000" dirty="0"/>
          </a:p>
        </p:txBody>
      </p:sp>
      <p:sp>
        <p:nvSpPr>
          <p:cNvPr id="16" name="テキスト ボックス 15">
            <a:extLst>
              <a:ext uri="{FF2B5EF4-FFF2-40B4-BE49-F238E27FC236}">
                <a16:creationId xmlns:a16="http://schemas.microsoft.com/office/drawing/2014/main" id="{31A45964-8541-41AA-AF17-C65CCB0BC3FB}"/>
              </a:ext>
            </a:extLst>
          </p:cNvPr>
          <p:cNvSpPr txBox="1"/>
          <p:nvPr/>
        </p:nvSpPr>
        <p:spPr>
          <a:xfrm>
            <a:off x="6659949" y="3213245"/>
            <a:ext cx="2273149" cy="400110"/>
          </a:xfrm>
          <a:prstGeom prst="rect">
            <a:avLst/>
          </a:prstGeom>
          <a:noFill/>
        </p:spPr>
        <p:txBody>
          <a:bodyPr wrap="square" rtlCol="0">
            <a:spAutoFit/>
          </a:bodyPr>
          <a:lstStyle/>
          <a:p>
            <a:r>
              <a:rPr kumimoji="1" lang="en-US" altLang="ja-JP" sz="2000" dirty="0"/>
              <a:t>0        1          1        1</a:t>
            </a:r>
            <a:endParaRPr kumimoji="1" lang="ja-JP" altLang="en-US" sz="2000" dirty="0"/>
          </a:p>
        </p:txBody>
      </p:sp>
      <p:sp>
        <p:nvSpPr>
          <p:cNvPr id="17" name="矢印: 右 16">
            <a:extLst>
              <a:ext uri="{FF2B5EF4-FFF2-40B4-BE49-F238E27FC236}">
                <a16:creationId xmlns:a16="http://schemas.microsoft.com/office/drawing/2014/main" id="{23FE01CE-BC45-4A4C-9A98-FADA48D9C697}"/>
              </a:ext>
            </a:extLst>
          </p:cNvPr>
          <p:cNvSpPr/>
          <p:nvPr/>
        </p:nvSpPr>
        <p:spPr>
          <a:xfrm>
            <a:off x="2931774" y="4438116"/>
            <a:ext cx="216876" cy="809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矢印: 右 17">
            <a:extLst>
              <a:ext uri="{FF2B5EF4-FFF2-40B4-BE49-F238E27FC236}">
                <a16:creationId xmlns:a16="http://schemas.microsoft.com/office/drawing/2014/main" id="{C34795B4-E695-4DAA-B88A-B6EF5594A7D7}"/>
              </a:ext>
            </a:extLst>
          </p:cNvPr>
          <p:cNvSpPr/>
          <p:nvPr/>
        </p:nvSpPr>
        <p:spPr>
          <a:xfrm>
            <a:off x="6029997" y="4438116"/>
            <a:ext cx="216876" cy="809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9AA9A9CC-84CC-4195-B050-5E404E6929BD}"/>
              </a:ext>
            </a:extLst>
          </p:cNvPr>
          <p:cNvSpPr/>
          <p:nvPr/>
        </p:nvSpPr>
        <p:spPr>
          <a:xfrm>
            <a:off x="916943" y="3640394"/>
            <a:ext cx="553959" cy="24051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CAFABEEF-FE8B-456D-8D48-0004B31C11BB}"/>
              </a:ext>
            </a:extLst>
          </p:cNvPr>
          <p:cNvSpPr/>
          <p:nvPr/>
        </p:nvSpPr>
        <p:spPr>
          <a:xfrm>
            <a:off x="281309" y="3640393"/>
            <a:ext cx="553959" cy="24051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正方形/長方形 22">
            <a:extLst>
              <a:ext uri="{FF2B5EF4-FFF2-40B4-BE49-F238E27FC236}">
                <a16:creationId xmlns:a16="http://schemas.microsoft.com/office/drawing/2014/main" id="{F8BCD33D-5322-45DE-BD7D-2454C492672A}"/>
              </a:ext>
            </a:extLst>
          </p:cNvPr>
          <p:cNvSpPr/>
          <p:nvPr/>
        </p:nvSpPr>
        <p:spPr>
          <a:xfrm>
            <a:off x="1541263" y="3640390"/>
            <a:ext cx="553959" cy="24051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FF02BB91-5AEB-4F9D-A663-EE24AB90B766}"/>
              </a:ext>
            </a:extLst>
          </p:cNvPr>
          <p:cNvSpPr/>
          <p:nvPr/>
        </p:nvSpPr>
        <p:spPr>
          <a:xfrm>
            <a:off x="2152367" y="3640391"/>
            <a:ext cx="553959" cy="24051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75418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2" grpId="0" animBg="1"/>
      <p:bldP spid="23" grpId="0" animBg="1"/>
      <p:bldP spid="24"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kumimoji="1" lang="ja-JP" altLang="en-US" dirty="0"/>
              <a:t>①実験結果</a:t>
            </a:r>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a:xfrm>
            <a:off x="628650" y="925033"/>
            <a:ext cx="7886700" cy="5847426"/>
          </a:xfrm>
        </p:spPr>
        <p:txBody>
          <a:bodyPr>
            <a:normAutofit/>
          </a:bodyPr>
          <a:lstStyle/>
          <a:p>
            <a:r>
              <a:rPr kumimoji="1" lang="ja-JP" altLang="en-US" dirty="0"/>
              <a:t>撮影画像をピクセル列に分割し，　　　　　　　　　各ピクセル列の輝度値の平均を示す</a:t>
            </a:r>
            <a:endParaRPr kumimoji="1" lang="en-US" altLang="ja-JP" dirty="0"/>
          </a:p>
          <a:p>
            <a:endParaRPr lang="en-US" altLang="ja-JP" dirty="0"/>
          </a:p>
          <a:p>
            <a:endParaRPr kumimoji="1" lang="en-US" altLang="ja-JP" dirty="0"/>
          </a:p>
          <a:p>
            <a:endParaRPr lang="en-US" altLang="ja-JP" dirty="0"/>
          </a:p>
          <a:p>
            <a:endParaRPr kumimoji="1" lang="en-US" altLang="ja-JP" dirty="0"/>
          </a:p>
          <a:p>
            <a:endParaRPr lang="en-US" altLang="ja-JP" dirty="0"/>
          </a:p>
          <a:p>
            <a:endParaRPr kumimoji="1" lang="en-US" altLang="ja-JP" dirty="0"/>
          </a:p>
          <a:p>
            <a:endParaRPr lang="en-US" altLang="ja-JP" dirty="0"/>
          </a:p>
          <a:p>
            <a:endParaRPr kumimoji="1" lang="en-US" altLang="ja-JP" dirty="0"/>
          </a:p>
          <a:p>
            <a:pPr marL="0" indent="0">
              <a:buNone/>
            </a:pPr>
            <a:endParaRPr lang="en-US" altLang="ja-JP" dirty="0"/>
          </a:p>
          <a:p>
            <a:pPr marL="0" indent="0">
              <a:buNone/>
            </a:pPr>
            <a:endParaRPr kumimoji="1" lang="en-US" altLang="ja-JP" dirty="0"/>
          </a:p>
          <a:p>
            <a:r>
              <a:rPr lang="ja-JP" altLang="en-US" dirty="0"/>
              <a:t>輝度値の値から閾値を判別し，復調することができる</a:t>
            </a:r>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21</a:t>
            </a:fld>
            <a:endParaRPr kumimoji="1" lang="ja-JP" altLang="en-US" dirty="0"/>
          </a:p>
        </p:txBody>
      </p:sp>
      <p:pic>
        <p:nvPicPr>
          <p:cNvPr id="19" name="図 18">
            <a:extLst>
              <a:ext uri="{FF2B5EF4-FFF2-40B4-BE49-F238E27FC236}">
                <a16:creationId xmlns:a16="http://schemas.microsoft.com/office/drawing/2014/main" id="{77259096-EFB2-4A65-BA0A-B99DCBD2A6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278" y="1686148"/>
            <a:ext cx="2052000" cy="2052000"/>
          </a:xfrm>
          <a:prstGeom prst="rect">
            <a:avLst/>
          </a:prstGeom>
        </p:spPr>
      </p:pic>
      <p:pic>
        <p:nvPicPr>
          <p:cNvPr id="21" name="図 20">
            <a:extLst>
              <a:ext uri="{FF2B5EF4-FFF2-40B4-BE49-F238E27FC236}">
                <a16:creationId xmlns:a16="http://schemas.microsoft.com/office/drawing/2014/main" id="{407AF5DF-DF7F-47CE-A6CC-A95AC7E98D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73373" y="1686148"/>
            <a:ext cx="2052000" cy="2052000"/>
          </a:xfrm>
          <a:prstGeom prst="rect">
            <a:avLst/>
          </a:prstGeom>
        </p:spPr>
      </p:pic>
      <p:pic>
        <p:nvPicPr>
          <p:cNvPr id="25" name="図 24">
            <a:extLst>
              <a:ext uri="{FF2B5EF4-FFF2-40B4-BE49-F238E27FC236}">
                <a16:creationId xmlns:a16="http://schemas.microsoft.com/office/drawing/2014/main" id="{815416FE-7F65-4BA8-9E4F-A790A3AD3E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1468" y="1686148"/>
            <a:ext cx="2052000" cy="2052000"/>
          </a:xfrm>
          <a:prstGeom prst="rect">
            <a:avLst/>
          </a:prstGeom>
        </p:spPr>
      </p:pic>
      <p:pic>
        <p:nvPicPr>
          <p:cNvPr id="6" name="図 5">
            <a:extLst>
              <a:ext uri="{FF2B5EF4-FFF2-40B4-BE49-F238E27FC236}">
                <a16:creationId xmlns:a16="http://schemas.microsoft.com/office/drawing/2014/main" id="{DDDFF7F7-B8CA-4936-897F-E19C9B3A523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1759" y="3731450"/>
            <a:ext cx="2880000" cy="2160000"/>
          </a:xfrm>
          <a:prstGeom prst="rect">
            <a:avLst/>
          </a:prstGeom>
        </p:spPr>
      </p:pic>
      <p:pic>
        <p:nvPicPr>
          <p:cNvPr id="10" name="図 9">
            <a:extLst>
              <a:ext uri="{FF2B5EF4-FFF2-40B4-BE49-F238E27FC236}">
                <a16:creationId xmlns:a16="http://schemas.microsoft.com/office/drawing/2014/main" id="{F15587C3-585D-4595-A9E3-F504E07C01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59373" y="3738148"/>
            <a:ext cx="2880000" cy="2160000"/>
          </a:xfrm>
          <a:prstGeom prst="rect">
            <a:avLst/>
          </a:prstGeom>
        </p:spPr>
      </p:pic>
      <p:pic>
        <p:nvPicPr>
          <p:cNvPr id="13" name="図 12">
            <a:extLst>
              <a:ext uri="{FF2B5EF4-FFF2-40B4-BE49-F238E27FC236}">
                <a16:creationId xmlns:a16="http://schemas.microsoft.com/office/drawing/2014/main" id="{981525FC-A74F-4F56-A5B0-A910AE2FF64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237468" y="3721533"/>
            <a:ext cx="2880000" cy="2160000"/>
          </a:xfrm>
          <a:prstGeom prst="rect">
            <a:avLst/>
          </a:prstGeom>
        </p:spPr>
      </p:pic>
      <p:sp>
        <p:nvSpPr>
          <p:cNvPr id="26" name="テキスト ボックス 25">
            <a:extLst>
              <a:ext uri="{FF2B5EF4-FFF2-40B4-BE49-F238E27FC236}">
                <a16:creationId xmlns:a16="http://schemas.microsoft.com/office/drawing/2014/main" id="{7DF21C4C-3D85-4AE1-ADDA-897E7A543CF6}"/>
              </a:ext>
            </a:extLst>
          </p:cNvPr>
          <p:cNvSpPr txBox="1"/>
          <p:nvPr/>
        </p:nvSpPr>
        <p:spPr>
          <a:xfrm>
            <a:off x="975540" y="5807233"/>
            <a:ext cx="1506852" cy="338554"/>
          </a:xfrm>
          <a:prstGeom prst="rect">
            <a:avLst/>
          </a:prstGeom>
          <a:noFill/>
        </p:spPr>
        <p:txBody>
          <a:bodyPr wrap="square" rtlCol="0">
            <a:spAutoFit/>
          </a:bodyPr>
          <a:lstStyle/>
          <a:p>
            <a:r>
              <a:rPr kumimoji="1" lang="ja-JP" altLang="en-US" sz="1600" b="1" dirty="0"/>
              <a:t>横ピクセル値</a:t>
            </a:r>
          </a:p>
        </p:txBody>
      </p:sp>
      <p:sp>
        <p:nvSpPr>
          <p:cNvPr id="15" name="テキスト ボックス 14">
            <a:extLst>
              <a:ext uri="{FF2B5EF4-FFF2-40B4-BE49-F238E27FC236}">
                <a16:creationId xmlns:a16="http://schemas.microsoft.com/office/drawing/2014/main" id="{5DC7B69F-EBAA-44B2-BE54-B5C592239E30}"/>
              </a:ext>
            </a:extLst>
          </p:cNvPr>
          <p:cNvSpPr txBox="1"/>
          <p:nvPr/>
        </p:nvSpPr>
        <p:spPr>
          <a:xfrm>
            <a:off x="68036" y="4409226"/>
            <a:ext cx="430887" cy="784614"/>
          </a:xfrm>
          <a:prstGeom prst="rect">
            <a:avLst/>
          </a:prstGeom>
          <a:noFill/>
        </p:spPr>
        <p:txBody>
          <a:bodyPr vert="eaVert" wrap="square" rtlCol="0">
            <a:spAutoFit/>
          </a:bodyPr>
          <a:lstStyle/>
          <a:p>
            <a:r>
              <a:rPr kumimoji="1" lang="ja-JP" altLang="en-US" sz="1600" b="1" dirty="0"/>
              <a:t>輝度値</a:t>
            </a:r>
          </a:p>
        </p:txBody>
      </p:sp>
    </p:spTree>
    <p:extLst>
      <p:ext uri="{BB962C8B-B14F-4D97-AF65-F5344CB8AC3E}">
        <p14:creationId xmlns:p14="http://schemas.microsoft.com/office/powerpoint/2010/main" val="37462974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lang="ja-JP" altLang="en-US" dirty="0"/>
              <a:t>実験結果</a:t>
            </a:r>
            <a:r>
              <a:rPr lang="en-US" altLang="ja-JP" sz="2800" dirty="0"/>
              <a:t>-</a:t>
            </a:r>
            <a:r>
              <a:rPr lang="ja-JP" altLang="en-US" sz="2800" dirty="0"/>
              <a:t>格子状</a:t>
            </a:r>
            <a:r>
              <a:rPr lang="en-US" altLang="ja-JP" sz="2800" dirty="0"/>
              <a:t>_</a:t>
            </a:r>
            <a:r>
              <a:rPr lang="ja-JP" altLang="en-US" sz="2800" dirty="0"/>
              <a:t>トリミング無し</a:t>
            </a:r>
            <a:endParaRPr kumimoji="1" lang="ja-JP" altLang="en-US" dirty="0"/>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a:xfrm>
            <a:off x="628650" y="948630"/>
            <a:ext cx="7886700" cy="5900655"/>
          </a:xfrm>
        </p:spPr>
        <p:txBody>
          <a:bodyPr/>
          <a:lstStyle/>
          <a:p>
            <a:r>
              <a:rPr lang="ja-JP" altLang="en-US" dirty="0"/>
              <a:t>縦ピクセルの方がピークが鋭い</a:t>
            </a:r>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22</a:t>
            </a:fld>
            <a:endParaRPr kumimoji="1" lang="ja-JP" altLang="en-US" dirty="0"/>
          </a:p>
        </p:txBody>
      </p:sp>
      <p:pic>
        <p:nvPicPr>
          <p:cNvPr id="6" name="図 5">
            <a:extLst>
              <a:ext uri="{FF2B5EF4-FFF2-40B4-BE49-F238E27FC236}">
                <a16:creationId xmlns:a16="http://schemas.microsoft.com/office/drawing/2014/main" id="{38F5F2FA-4A9A-4625-905C-B509A42C2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3586" y="1752671"/>
            <a:ext cx="2052000" cy="2052000"/>
          </a:xfrm>
          <a:prstGeom prst="rect">
            <a:avLst/>
          </a:prstGeom>
          <a:ln>
            <a:solidFill>
              <a:schemeClr val="tx1"/>
            </a:solidFill>
          </a:ln>
        </p:spPr>
      </p:pic>
      <p:pic>
        <p:nvPicPr>
          <p:cNvPr id="8" name="図 7">
            <a:extLst>
              <a:ext uri="{FF2B5EF4-FFF2-40B4-BE49-F238E27FC236}">
                <a16:creationId xmlns:a16="http://schemas.microsoft.com/office/drawing/2014/main" id="{F3E7F61E-CD3C-49DC-9622-8FB34DCE12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650" y="1752671"/>
            <a:ext cx="2052000" cy="2052000"/>
          </a:xfrm>
          <a:prstGeom prst="rect">
            <a:avLst/>
          </a:prstGeom>
          <a:ln>
            <a:solidFill>
              <a:schemeClr val="tx1"/>
            </a:solidFill>
          </a:ln>
        </p:spPr>
      </p:pic>
      <p:pic>
        <p:nvPicPr>
          <p:cNvPr id="10" name="図 9">
            <a:extLst>
              <a:ext uri="{FF2B5EF4-FFF2-40B4-BE49-F238E27FC236}">
                <a16:creationId xmlns:a16="http://schemas.microsoft.com/office/drawing/2014/main" id="{A65CB849-AA5B-47A8-B861-AF8BA05A5DB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51118" y="1752671"/>
            <a:ext cx="2052000" cy="2052000"/>
          </a:xfrm>
          <a:prstGeom prst="rect">
            <a:avLst/>
          </a:prstGeom>
          <a:ln>
            <a:solidFill>
              <a:schemeClr val="tx1"/>
            </a:solidFill>
          </a:ln>
        </p:spPr>
      </p:pic>
      <p:pic>
        <p:nvPicPr>
          <p:cNvPr id="7" name="図 6">
            <a:extLst>
              <a:ext uri="{FF2B5EF4-FFF2-40B4-BE49-F238E27FC236}">
                <a16:creationId xmlns:a16="http://schemas.microsoft.com/office/drawing/2014/main" id="{0F032C80-3B32-4B1C-9EEC-B96B097482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79586" y="4103503"/>
            <a:ext cx="2696171" cy="2160000"/>
          </a:xfrm>
          <a:prstGeom prst="rect">
            <a:avLst/>
          </a:prstGeom>
        </p:spPr>
      </p:pic>
      <p:pic>
        <p:nvPicPr>
          <p:cNvPr id="11" name="図 10">
            <a:extLst>
              <a:ext uri="{FF2B5EF4-FFF2-40B4-BE49-F238E27FC236}">
                <a16:creationId xmlns:a16="http://schemas.microsoft.com/office/drawing/2014/main" id="{BC578D4A-667A-469A-80B3-8C1BD34E366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31489" y="4103503"/>
            <a:ext cx="2666735" cy="2160000"/>
          </a:xfrm>
          <a:prstGeom prst="rect">
            <a:avLst/>
          </a:prstGeom>
        </p:spPr>
      </p:pic>
      <p:pic>
        <p:nvPicPr>
          <p:cNvPr id="13" name="図 12">
            <a:extLst>
              <a:ext uri="{FF2B5EF4-FFF2-40B4-BE49-F238E27FC236}">
                <a16:creationId xmlns:a16="http://schemas.microsoft.com/office/drawing/2014/main" id="{323472F6-92E4-4A1E-BEE6-91381E63618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7768" y="4103503"/>
            <a:ext cx="2652350" cy="2160000"/>
          </a:xfrm>
          <a:prstGeom prst="rect">
            <a:avLst/>
          </a:prstGeom>
        </p:spPr>
      </p:pic>
      <p:sp>
        <p:nvSpPr>
          <p:cNvPr id="16" name="テキスト ボックス 15">
            <a:extLst>
              <a:ext uri="{FF2B5EF4-FFF2-40B4-BE49-F238E27FC236}">
                <a16:creationId xmlns:a16="http://schemas.microsoft.com/office/drawing/2014/main" id="{25A791D2-41EE-4CD0-B253-183C4EFA1F9D}"/>
              </a:ext>
            </a:extLst>
          </p:cNvPr>
          <p:cNvSpPr txBox="1"/>
          <p:nvPr/>
        </p:nvSpPr>
        <p:spPr>
          <a:xfrm>
            <a:off x="0" y="6144329"/>
            <a:ext cx="3933632" cy="338554"/>
          </a:xfrm>
          <a:prstGeom prst="rect">
            <a:avLst/>
          </a:prstGeom>
          <a:noFill/>
        </p:spPr>
        <p:txBody>
          <a:bodyPr wrap="square" rtlCol="0">
            <a:spAutoFit/>
          </a:bodyPr>
          <a:lstStyle/>
          <a:p>
            <a:r>
              <a:rPr kumimoji="1" lang="ja-JP" altLang="en-US" sz="1600" b="1" dirty="0">
                <a:solidFill>
                  <a:srgbClr val="FF0000"/>
                </a:solidFill>
              </a:rPr>
              <a:t>赤</a:t>
            </a:r>
            <a:r>
              <a:rPr kumimoji="1" lang="ja-JP" altLang="en-US" sz="1600" b="1" dirty="0"/>
              <a:t>：横ピクセル値，</a:t>
            </a:r>
            <a:r>
              <a:rPr kumimoji="1" lang="ja-JP" altLang="en-US" sz="1600" b="1" dirty="0">
                <a:solidFill>
                  <a:srgbClr val="0070C0"/>
                </a:solidFill>
              </a:rPr>
              <a:t>青</a:t>
            </a:r>
            <a:r>
              <a:rPr kumimoji="1" lang="ja-JP" altLang="en-US" sz="1600" b="1" dirty="0"/>
              <a:t>：縦ピクセル値</a:t>
            </a:r>
          </a:p>
        </p:txBody>
      </p:sp>
      <p:sp>
        <p:nvSpPr>
          <p:cNvPr id="17" name="テキスト ボックス 16">
            <a:extLst>
              <a:ext uri="{FF2B5EF4-FFF2-40B4-BE49-F238E27FC236}">
                <a16:creationId xmlns:a16="http://schemas.microsoft.com/office/drawing/2014/main" id="{A1BCC4E7-9B5C-4E7F-A6D4-613D6826152F}"/>
              </a:ext>
            </a:extLst>
          </p:cNvPr>
          <p:cNvSpPr txBox="1"/>
          <p:nvPr/>
        </p:nvSpPr>
        <p:spPr>
          <a:xfrm>
            <a:off x="67128" y="4718530"/>
            <a:ext cx="430887" cy="784614"/>
          </a:xfrm>
          <a:prstGeom prst="rect">
            <a:avLst/>
          </a:prstGeom>
          <a:noFill/>
        </p:spPr>
        <p:txBody>
          <a:bodyPr vert="eaVert" wrap="square" rtlCol="0">
            <a:spAutoFit/>
          </a:bodyPr>
          <a:lstStyle/>
          <a:p>
            <a:r>
              <a:rPr kumimoji="1" lang="ja-JP" altLang="en-US" sz="1600" b="1" dirty="0"/>
              <a:t>輝度値</a:t>
            </a:r>
          </a:p>
        </p:txBody>
      </p:sp>
    </p:spTree>
    <p:extLst>
      <p:ext uri="{BB962C8B-B14F-4D97-AF65-F5344CB8AC3E}">
        <p14:creationId xmlns:p14="http://schemas.microsoft.com/office/powerpoint/2010/main" val="10708322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8C9023-F03F-4967-8242-C3001004D163}"/>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2FC9C2B7-E2F5-4B83-A413-19297D600EAA}"/>
              </a:ext>
            </a:extLst>
          </p:cNvPr>
          <p:cNvSpPr>
            <a:spLocks noGrp="1"/>
          </p:cNvSpPr>
          <p:nvPr>
            <p:ph sz="half" idx="1"/>
          </p:nvPr>
        </p:nvSpPr>
        <p:spPr/>
        <p:txBody>
          <a:bodyPr/>
          <a:lstStyle/>
          <a:p>
            <a:endParaRPr kumimoji="1" lang="ja-JP" altLang="en-US" dirty="0"/>
          </a:p>
        </p:txBody>
      </p:sp>
      <p:sp>
        <p:nvSpPr>
          <p:cNvPr id="4" name="コンテンツ プレースホルダー 3">
            <a:extLst>
              <a:ext uri="{FF2B5EF4-FFF2-40B4-BE49-F238E27FC236}">
                <a16:creationId xmlns:a16="http://schemas.microsoft.com/office/drawing/2014/main" id="{09E317CE-4028-46C4-90CE-D120B5DD33C9}"/>
              </a:ext>
            </a:extLst>
          </p:cNvPr>
          <p:cNvSpPr>
            <a:spLocks noGrp="1"/>
          </p:cNvSpPr>
          <p:nvPr>
            <p:ph sz="half" idx="2"/>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F3A9C6D8-DD1A-435F-BF0D-E6DC214D52C2}"/>
              </a:ext>
            </a:extLst>
          </p:cNvPr>
          <p:cNvSpPr>
            <a:spLocks noGrp="1"/>
          </p:cNvSpPr>
          <p:nvPr>
            <p:ph type="sldNum" sz="quarter" idx="12"/>
          </p:nvPr>
        </p:nvSpPr>
        <p:spPr/>
        <p:txBody>
          <a:bodyPr/>
          <a:lstStyle/>
          <a:p>
            <a:fld id="{4611F9C2-6641-4325-A1B0-8726CAAFC082}" type="slidenum">
              <a:rPr kumimoji="1" lang="ja-JP" altLang="en-US" smtClean="0"/>
              <a:t>23</a:t>
            </a:fld>
            <a:endParaRPr kumimoji="1" lang="ja-JP" altLang="en-US"/>
          </a:p>
        </p:txBody>
      </p:sp>
      <p:graphicFrame>
        <p:nvGraphicFramePr>
          <p:cNvPr id="6" name="表 5">
            <a:extLst>
              <a:ext uri="{FF2B5EF4-FFF2-40B4-BE49-F238E27FC236}">
                <a16:creationId xmlns:a16="http://schemas.microsoft.com/office/drawing/2014/main" id="{3D018B4B-229C-4618-BBB4-5D94C17CFD8F}"/>
              </a:ext>
            </a:extLst>
          </p:cNvPr>
          <p:cNvGraphicFramePr>
            <a:graphicFrameLocks noGrp="1"/>
          </p:cNvGraphicFramePr>
          <p:nvPr>
            <p:extLst>
              <p:ext uri="{D42A27DB-BD31-4B8C-83A1-F6EECF244321}">
                <p14:modId xmlns:p14="http://schemas.microsoft.com/office/powerpoint/2010/main" val="616561665"/>
              </p:ext>
            </p:extLst>
          </p:nvPr>
        </p:nvGraphicFramePr>
        <p:xfrm>
          <a:off x="2111461" y="2674856"/>
          <a:ext cx="3478634" cy="2225040"/>
        </p:xfrm>
        <a:graphic>
          <a:graphicData uri="http://schemas.openxmlformats.org/drawingml/2006/table">
            <a:tbl>
              <a:tblPr firstRow="1" bandRow="1">
                <a:tableStyleId>{616DA210-FB5B-4158-B5E0-FEB733F419BA}</a:tableStyleId>
              </a:tblPr>
              <a:tblGrid>
                <a:gridCol w="1739317">
                  <a:extLst>
                    <a:ext uri="{9D8B030D-6E8A-4147-A177-3AD203B41FA5}">
                      <a16:colId xmlns:a16="http://schemas.microsoft.com/office/drawing/2014/main" val="432297810"/>
                    </a:ext>
                  </a:extLst>
                </a:gridCol>
                <a:gridCol w="1739317">
                  <a:extLst>
                    <a:ext uri="{9D8B030D-6E8A-4147-A177-3AD203B41FA5}">
                      <a16:colId xmlns:a16="http://schemas.microsoft.com/office/drawing/2014/main" val="1756635863"/>
                    </a:ext>
                  </a:extLst>
                </a:gridCol>
              </a:tblGrid>
              <a:tr h="370840">
                <a:tc>
                  <a:txBody>
                    <a:bodyPr/>
                    <a:lstStyle/>
                    <a:p>
                      <a:pPr algn="ctr"/>
                      <a:r>
                        <a:rPr kumimoji="1" lang="ja-JP" altLang="en-US" b="1" dirty="0"/>
                        <a:t>受信機</a:t>
                      </a:r>
                      <a:endParaRPr kumimoji="1" lang="en-US" altLang="ja-JP" b="1" dirty="0"/>
                    </a:p>
                  </a:txBody>
                  <a:tcPr>
                    <a:noFill/>
                  </a:tcPr>
                </a:tc>
                <a:tc>
                  <a:txBody>
                    <a:bodyPr/>
                    <a:lstStyle/>
                    <a:p>
                      <a:pPr algn="ctr"/>
                      <a:r>
                        <a:rPr kumimoji="1" lang="ja-JP" altLang="en-US" b="1" dirty="0"/>
                        <a:t>高速度カメラ</a:t>
                      </a:r>
                      <a:endParaRPr kumimoji="1" lang="en-US" altLang="ja-JP" b="1" dirty="0"/>
                    </a:p>
                  </a:txBody>
                  <a:tcPr>
                    <a:noFill/>
                  </a:tcPr>
                </a:tc>
                <a:extLst>
                  <a:ext uri="{0D108BD9-81ED-4DB2-BD59-A6C34878D82A}">
                    <a16:rowId xmlns:a16="http://schemas.microsoft.com/office/drawing/2014/main" val="1632386925"/>
                  </a:ext>
                </a:extLst>
              </a:tr>
              <a:tr h="370840">
                <a:tc>
                  <a:txBody>
                    <a:bodyPr/>
                    <a:lstStyle/>
                    <a:p>
                      <a:pPr algn="ctr"/>
                      <a:r>
                        <a:rPr kumimoji="1" lang="ja-JP" altLang="en-US" b="1" dirty="0"/>
                        <a:t>送信機</a:t>
                      </a:r>
                      <a:endParaRPr kumimoji="1" lang="en-US" altLang="ja-JP" b="1" dirty="0"/>
                    </a:p>
                  </a:txBody>
                  <a:tcPr>
                    <a:noFill/>
                  </a:tcPr>
                </a:tc>
                <a:tc>
                  <a:txBody>
                    <a:bodyPr/>
                    <a:lstStyle/>
                    <a:p>
                      <a:pPr algn="ctr"/>
                      <a:r>
                        <a:rPr kumimoji="1" lang="en-US" altLang="ja-JP" b="1" dirty="0"/>
                        <a:t>LED</a:t>
                      </a:r>
                      <a:r>
                        <a:rPr kumimoji="1" lang="ja-JP" altLang="en-US" b="1" dirty="0"/>
                        <a:t>アレイ</a:t>
                      </a:r>
                      <a:endParaRPr kumimoji="1" lang="en-US" altLang="ja-JP" b="1" dirty="0"/>
                    </a:p>
                  </a:txBody>
                  <a:tcPr>
                    <a:noFill/>
                  </a:tcPr>
                </a:tc>
                <a:extLst>
                  <a:ext uri="{0D108BD9-81ED-4DB2-BD59-A6C34878D82A}">
                    <a16:rowId xmlns:a16="http://schemas.microsoft.com/office/drawing/2014/main" val="3346374874"/>
                  </a:ext>
                </a:extLst>
              </a:tr>
              <a:tr h="370840">
                <a:tc>
                  <a:txBody>
                    <a:bodyPr/>
                    <a:lstStyle/>
                    <a:p>
                      <a:pPr algn="ctr"/>
                      <a:r>
                        <a:rPr kumimoji="1" lang="en-US" altLang="ja-JP" b="1" dirty="0"/>
                        <a:t>LED</a:t>
                      </a:r>
                      <a:r>
                        <a:rPr kumimoji="1" lang="ja-JP" altLang="en-US" b="1" dirty="0"/>
                        <a:t>表示速度</a:t>
                      </a:r>
                    </a:p>
                  </a:txBody>
                  <a:tcPr>
                    <a:noFill/>
                  </a:tcPr>
                </a:tc>
                <a:tc>
                  <a:txBody>
                    <a:bodyPr/>
                    <a:lstStyle/>
                    <a:p>
                      <a:pPr algn="ctr"/>
                      <a:r>
                        <a:rPr kumimoji="1" lang="en-US" altLang="ja-JP" b="1" dirty="0"/>
                        <a:t>500Hz</a:t>
                      </a:r>
                      <a:endParaRPr kumimoji="1" lang="ja-JP" altLang="en-US" b="1" dirty="0"/>
                    </a:p>
                  </a:txBody>
                  <a:tcPr>
                    <a:noFill/>
                  </a:tcPr>
                </a:tc>
                <a:extLst>
                  <a:ext uri="{0D108BD9-81ED-4DB2-BD59-A6C34878D82A}">
                    <a16:rowId xmlns:a16="http://schemas.microsoft.com/office/drawing/2014/main" val="3531874267"/>
                  </a:ext>
                </a:extLst>
              </a:tr>
              <a:tr h="370840">
                <a:tc>
                  <a:txBody>
                    <a:bodyPr/>
                    <a:lstStyle/>
                    <a:p>
                      <a:pPr algn="ctr"/>
                      <a:r>
                        <a:rPr kumimoji="1" lang="ja-JP" altLang="en-US" b="1" dirty="0"/>
                        <a:t>撮影速度</a:t>
                      </a:r>
                    </a:p>
                  </a:txBody>
                  <a:tcPr>
                    <a:noFill/>
                  </a:tcPr>
                </a:tc>
                <a:tc>
                  <a:txBody>
                    <a:bodyPr/>
                    <a:lstStyle/>
                    <a:p>
                      <a:pPr algn="ctr"/>
                      <a:r>
                        <a:rPr kumimoji="1" lang="en-US" altLang="ja-JP" b="1" dirty="0"/>
                        <a:t>1000Hz</a:t>
                      </a:r>
                      <a:endParaRPr kumimoji="1" lang="ja-JP" altLang="en-US" b="1" dirty="0"/>
                    </a:p>
                  </a:txBody>
                  <a:tcPr>
                    <a:noFill/>
                  </a:tcPr>
                </a:tc>
                <a:extLst>
                  <a:ext uri="{0D108BD9-81ED-4DB2-BD59-A6C34878D82A}">
                    <a16:rowId xmlns:a16="http://schemas.microsoft.com/office/drawing/2014/main" val="2629730710"/>
                  </a:ext>
                </a:extLst>
              </a:tr>
              <a:tr h="370840">
                <a:tc>
                  <a:txBody>
                    <a:bodyPr/>
                    <a:lstStyle/>
                    <a:p>
                      <a:pPr algn="ctr"/>
                      <a:r>
                        <a:rPr kumimoji="1" lang="ja-JP" altLang="en-US" b="1" dirty="0"/>
                        <a:t>受信解像度</a:t>
                      </a:r>
                    </a:p>
                  </a:txBody>
                  <a:tcPr>
                    <a:noFill/>
                  </a:tcPr>
                </a:tc>
                <a:tc>
                  <a:txBody>
                    <a:bodyPr/>
                    <a:lstStyle/>
                    <a:p>
                      <a:pPr algn="ctr"/>
                      <a:r>
                        <a:rPr kumimoji="1" lang="en-US" altLang="ja-JP" b="1" dirty="0"/>
                        <a:t>512×512</a:t>
                      </a:r>
                      <a:endParaRPr kumimoji="1" lang="ja-JP" altLang="en-US" b="1" dirty="0"/>
                    </a:p>
                  </a:txBody>
                  <a:tcPr>
                    <a:noFill/>
                  </a:tcPr>
                </a:tc>
                <a:extLst>
                  <a:ext uri="{0D108BD9-81ED-4DB2-BD59-A6C34878D82A}">
                    <a16:rowId xmlns:a16="http://schemas.microsoft.com/office/drawing/2014/main" val="1408354219"/>
                  </a:ext>
                </a:extLst>
              </a:tr>
              <a:tr h="370840">
                <a:tc>
                  <a:txBody>
                    <a:bodyPr/>
                    <a:lstStyle/>
                    <a:p>
                      <a:pPr algn="ctr"/>
                      <a:r>
                        <a:rPr kumimoji="1" lang="ja-JP" altLang="en-US" b="1" dirty="0"/>
                        <a:t>車両速度</a:t>
                      </a:r>
                    </a:p>
                  </a:txBody>
                  <a:tcPr>
                    <a:noFill/>
                  </a:tcPr>
                </a:tc>
                <a:tc>
                  <a:txBody>
                    <a:bodyPr/>
                    <a:lstStyle/>
                    <a:p>
                      <a:pPr algn="ctr"/>
                      <a:r>
                        <a:rPr kumimoji="1" lang="en-US" altLang="ja-JP" b="1" dirty="0"/>
                        <a:t>25km/h</a:t>
                      </a:r>
                      <a:endParaRPr kumimoji="1" lang="ja-JP" altLang="en-US" b="1" dirty="0"/>
                    </a:p>
                  </a:txBody>
                  <a:tcPr>
                    <a:noFill/>
                  </a:tcPr>
                </a:tc>
                <a:extLst>
                  <a:ext uri="{0D108BD9-81ED-4DB2-BD59-A6C34878D82A}">
                    <a16:rowId xmlns:a16="http://schemas.microsoft.com/office/drawing/2014/main" val="4056546529"/>
                  </a:ext>
                </a:extLst>
              </a:tr>
            </a:tbl>
          </a:graphicData>
        </a:graphic>
      </p:graphicFrame>
    </p:spTree>
    <p:extLst>
      <p:ext uri="{BB962C8B-B14F-4D97-AF65-F5344CB8AC3E}">
        <p14:creationId xmlns:p14="http://schemas.microsoft.com/office/powerpoint/2010/main" val="3084065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B16B54-9EE3-4B95-8C1E-0387512493BF}"/>
              </a:ext>
            </a:extLst>
          </p:cNvPr>
          <p:cNvSpPr>
            <a:spLocks noGrp="1"/>
          </p:cNvSpPr>
          <p:nvPr>
            <p:ph type="title"/>
          </p:nvPr>
        </p:nvSpPr>
        <p:spPr/>
        <p:txBody>
          <a:bodyPr>
            <a:normAutofit/>
          </a:bodyPr>
          <a:lstStyle/>
          <a:p>
            <a:r>
              <a:rPr kumimoji="1" lang="ja-JP" altLang="en-US" dirty="0"/>
              <a:t>研究</a:t>
            </a:r>
            <a:r>
              <a:rPr lang="ja-JP" altLang="en-US" dirty="0"/>
              <a:t>背景：可視光通信</a:t>
            </a:r>
            <a:endParaRPr kumimoji="1" lang="ja-JP" altLang="en-US" dirty="0"/>
          </a:p>
        </p:txBody>
      </p:sp>
      <p:sp>
        <p:nvSpPr>
          <p:cNvPr id="3" name="コンテンツ プレースホルダー 2">
            <a:extLst>
              <a:ext uri="{FF2B5EF4-FFF2-40B4-BE49-F238E27FC236}">
                <a16:creationId xmlns:a16="http://schemas.microsoft.com/office/drawing/2014/main" id="{27BB9FC5-9A76-4C41-99EE-AE8B2DE8DC5F}"/>
              </a:ext>
            </a:extLst>
          </p:cNvPr>
          <p:cNvSpPr>
            <a:spLocks noGrp="1"/>
          </p:cNvSpPr>
          <p:nvPr>
            <p:ph idx="1"/>
          </p:nvPr>
        </p:nvSpPr>
        <p:spPr/>
        <p:txBody>
          <a:bodyPr/>
          <a:lstStyle/>
          <a:p>
            <a:r>
              <a:rPr lang="ja-JP" altLang="en-US" dirty="0"/>
              <a:t>側方との通信において，送信機になり得るのは</a:t>
            </a:r>
            <a:endParaRPr lang="en-US" altLang="ja-JP" dirty="0"/>
          </a:p>
          <a:p>
            <a:pPr marL="457200" lvl="1" indent="0">
              <a:buNone/>
            </a:pPr>
            <a:r>
              <a:rPr lang="ja-JP" altLang="en-US" dirty="0"/>
              <a:t>・歩行者信号　・交差点の信号　・対向車</a:t>
            </a:r>
            <a:endParaRPr lang="en-US" altLang="ja-JP" dirty="0"/>
          </a:p>
          <a:p>
            <a:r>
              <a:rPr lang="ja-JP" altLang="en-US" dirty="0"/>
              <a:t>対向車は，自車両が通る経路を既に通過している可能性が高く，道路の情報を持っていると考えられる</a:t>
            </a:r>
            <a:endParaRPr lang="en-US" altLang="ja-JP" dirty="0"/>
          </a:p>
          <a:p>
            <a:r>
              <a:rPr lang="ja-JP" altLang="en-US" dirty="0"/>
              <a:t>高速撮影技術により，高速で移動する物体からでも　鮮明な画像を撮影することが出来る</a:t>
            </a:r>
            <a:endParaRPr lang="en-US" altLang="ja-JP" dirty="0"/>
          </a:p>
        </p:txBody>
      </p:sp>
      <p:sp>
        <p:nvSpPr>
          <p:cNvPr id="4" name="スライド番号プレースホルダー 3">
            <a:extLst>
              <a:ext uri="{FF2B5EF4-FFF2-40B4-BE49-F238E27FC236}">
                <a16:creationId xmlns:a16="http://schemas.microsoft.com/office/drawing/2014/main" id="{7D05EEAF-16A0-49AC-A02F-2785CE29E4DF}"/>
              </a:ext>
            </a:extLst>
          </p:cNvPr>
          <p:cNvSpPr>
            <a:spLocks noGrp="1"/>
          </p:cNvSpPr>
          <p:nvPr>
            <p:ph type="sldNum" sz="quarter" idx="12"/>
          </p:nvPr>
        </p:nvSpPr>
        <p:spPr/>
        <p:txBody>
          <a:bodyPr/>
          <a:lstStyle/>
          <a:p>
            <a:fld id="{4611F9C2-6641-4325-A1B0-8726CAAFC082}" type="slidenum">
              <a:rPr kumimoji="1" lang="ja-JP" altLang="en-US" smtClean="0"/>
              <a:pPr/>
              <a:t>3</a:t>
            </a:fld>
            <a:endParaRPr kumimoji="1" lang="ja-JP" altLang="en-US" dirty="0"/>
          </a:p>
        </p:txBody>
      </p:sp>
      <p:sp>
        <p:nvSpPr>
          <p:cNvPr id="5" name="四角形: 角を丸くする 4">
            <a:extLst>
              <a:ext uri="{FF2B5EF4-FFF2-40B4-BE49-F238E27FC236}">
                <a16:creationId xmlns:a16="http://schemas.microsoft.com/office/drawing/2014/main" id="{B9A9F783-B3C8-432C-A4A8-14937CC24428}"/>
              </a:ext>
            </a:extLst>
          </p:cNvPr>
          <p:cNvSpPr/>
          <p:nvPr/>
        </p:nvSpPr>
        <p:spPr>
          <a:xfrm>
            <a:off x="497840" y="4097750"/>
            <a:ext cx="8148320" cy="1094359"/>
          </a:xfrm>
          <a:prstGeom prst="roundRect">
            <a:avLst/>
          </a:prstGeom>
          <a:solidFill>
            <a:schemeClr val="accent5">
              <a:lumMod val="60000"/>
              <a:lumOff val="40000"/>
            </a:schemeClr>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b="1" dirty="0">
                <a:solidFill>
                  <a:schemeClr val="tx1"/>
                </a:solidFill>
              </a:rPr>
              <a:t>高速度カメラを用いて，</a:t>
            </a:r>
            <a:endParaRPr kumimoji="1" lang="en-US" altLang="ja-JP" sz="2800" b="1" dirty="0">
              <a:solidFill>
                <a:schemeClr val="tx1"/>
              </a:solidFill>
            </a:endParaRPr>
          </a:p>
          <a:p>
            <a:pPr algn="ctr"/>
            <a:r>
              <a:rPr kumimoji="1" lang="ja-JP" altLang="en-US" sz="2800" b="1" dirty="0">
                <a:solidFill>
                  <a:schemeClr val="tx1"/>
                </a:solidFill>
              </a:rPr>
              <a:t>高速移動する物体との可視光通信を可能にする</a:t>
            </a:r>
          </a:p>
        </p:txBody>
      </p:sp>
    </p:spTree>
    <p:extLst>
      <p:ext uri="{BB962C8B-B14F-4D97-AF65-F5344CB8AC3E}">
        <p14:creationId xmlns:p14="http://schemas.microsoft.com/office/powerpoint/2010/main" val="1812277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7AA04F2-4BB1-4F30-8691-5D494E7D41DE}"/>
              </a:ext>
            </a:extLst>
          </p:cNvPr>
          <p:cNvSpPr>
            <a:spLocks noGrp="1"/>
          </p:cNvSpPr>
          <p:nvPr>
            <p:ph type="title"/>
          </p:nvPr>
        </p:nvSpPr>
        <p:spPr/>
        <p:txBody>
          <a:bodyPr/>
          <a:lstStyle/>
          <a:p>
            <a:r>
              <a:rPr kumimoji="1" lang="ja-JP" altLang="en-US" dirty="0"/>
              <a:t>研究</a:t>
            </a:r>
            <a:r>
              <a:rPr lang="ja-JP" altLang="en-US" dirty="0"/>
              <a:t>背景：</a:t>
            </a:r>
            <a:r>
              <a:rPr kumimoji="1" lang="ja-JP" altLang="en-US" dirty="0"/>
              <a:t>可視光通信の手順</a:t>
            </a:r>
          </a:p>
        </p:txBody>
      </p:sp>
      <p:graphicFrame>
        <p:nvGraphicFramePr>
          <p:cNvPr id="6" name="コンテンツ プレースホルダー 5">
            <a:extLst>
              <a:ext uri="{FF2B5EF4-FFF2-40B4-BE49-F238E27FC236}">
                <a16:creationId xmlns:a16="http://schemas.microsoft.com/office/drawing/2014/main" id="{5EA4D4CB-EF08-4A05-BF2A-EA864C48AF5C}"/>
              </a:ext>
            </a:extLst>
          </p:cNvPr>
          <p:cNvGraphicFramePr>
            <a:graphicFrameLocks noGrp="1"/>
          </p:cNvGraphicFramePr>
          <p:nvPr>
            <p:ph sz="half" idx="1"/>
          </p:nvPr>
        </p:nvGraphicFramePr>
        <p:xfrm>
          <a:off x="628650" y="1408113"/>
          <a:ext cx="7886700" cy="19294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スライド番号プレースホルダー 4">
            <a:extLst>
              <a:ext uri="{FF2B5EF4-FFF2-40B4-BE49-F238E27FC236}">
                <a16:creationId xmlns:a16="http://schemas.microsoft.com/office/drawing/2014/main" id="{21FA628E-AB35-481E-9277-B059EEE55E03}"/>
              </a:ext>
            </a:extLst>
          </p:cNvPr>
          <p:cNvSpPr>
            <a:spLocks noGrp="1"/>
          </p:cNvSpPr>
          <p:nvPr>
            <p:ph type="sldNum" sz="quarter" idx="12"/>
          </p:nvPr>
        </p:nvSpPr>
        <p:spPr/>
        <p:txBody>
          <a:bodyPr/>
          <a:lstStyle/>
          <a:p>
            <a:fld id="{4611F9C2-6641-4325-A1B0-8726CAAFC082}" type="slidenum">
              <a:rPr kumimoji="1" lang="ja-JP" altLang="en-US" smtClean="0"/>
              <a:t>4</a:t>
            </a:fld>
            <a:endParaRPr kumimoji="1" lang="ja-JP" altLang="en-US"/>
          </a:p>
        </p:txBody>
      </p:sp>
      <p:graphicFrame>
        <p:nvGraphicFramePr>
          <p:cNvPr id="7" name="コンテンツ プレースホルダー 5">
            <a:extLst>
              <a:ext uri="{FF2B5EF4-FFF2-40B4-BE49-F238E27FC236}">
                <a16:creationId xmlns:a16="http://schemas.microsoft.com/office/drawing/2014/main" id="{4F68783A-F93C-4070-AD18-6B2692EF55A5}"/>
              </a:ext>
            </a:extLst>
          </p:cNvPr>
          <p:cNvGraphicFramePr>
            <a:graphicFrameLocks/>
          </p:cNvGraphicFramePr>
          <p:nvPr/>
        </p:nvGraphicFramePr>
        <p:xfrm>
          <a:off x="628650" y="4130516"/>
          <a:ext cx="7886700" cy="13909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8" name="グループ化 7">
            <a:extLst>
              <a:ext uri="{FF2B5EF4-FFF2-40B4-BE49-F238E27FC236}">
                <a16:creationId xmlns:a16="http://schemas.microsoft.com/office/drawing/2014/main" id="{EC461059-99A6-4F6B-8EB2-2528B47C3577}"/>
              </a:ext>
            </a:extLst>
          </p:cNvPr>
          <p:cNvGrpSpPr/>
          <p:nvPr/>
        </p:nvGrpSpPr>
        <p:grpSpPr>
          <a:xfrm rot="16200000">
            <a:off x="7247992" y="3375251"/>
            <a:ext cx="439221" cy="513806"/>
            <a:chOff x="5161567" y="438580"/>
            <a:chExt cx="439221" cy="513806"/>
          </a:xfrm>
        </p:grpSpPr>
        <p:sp>
          <p:nvSpPr>
            <p:cNvPr id="9" name="矢印: 右 8">
              <a:extLst>
                <a:ext uri="{FF2B5EF4-FFF2-40B4-BE49-F238E27FC236}">
                  <a16:creationId xmlns:a16="http://schemas.microsoft.com/office/drawing/2014/main" id="{E03FE178-694B-4B94-A4C7-13025613EE56}"/>
                </a:ext>
              </a:extLst>
            </p:cNvPr>
            <p:cNvSpPr/>
            <p:nvPr/>
          </p:nvSpPr>
          <p:spPr>
            <a:xfrm rot="10800000">
              <a:off x="5161567" y="438580"/>
              <a:ext cx="439221" cy="513806"/>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0" name="矢印: 右 4">
              <a:extLst>
                <a:ext uri="{FF2B5EF4-FFF2-40B4-BE49-F238E27FC236}">
                  <a16:creationId xmlns:a16="http://schemas.microsoft.com/office/drawing/2014/main" id="{35B0FEAA-45BF-4E3E-8191-B555CD504D49}"/>
                </a:ext>
              </a:extLst>
            </p:cNvPr>
            <p:cNvSpPr txBox="1"/>
            <p:nvPr/>
          </p:nvSpPr>
          <p:spPr>
            <a:xfrm rot="21600000">
              <a:off x="5293333" y="541341"/>
              <a:ext cx="307455" cy="30828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kumimoji="1" lang="ja-JP" altLang="en-US" sz="2000" kern="1200"/>
            </a:p>
          </p:txBody>
        </p:sp>
      </p:grpSp>
      <p:sp>
        <p:nvSpPr>
          <p:cNvPr id="3" name="吹き出し: 角を丸めた四角形 2">
            <a:extLst>
              <a:ext uri="{FF2B5EF4-FFF2-40B4-BE49-F238E27FC236}">
                <a16:creationId xmlns:a16="http://schemas.microsoft.com/office/drawing/2014/main" id="{5ECB6558-DCF0-4237-BC37-63A2DE73EF81}"/>
              </a:ext>
            </a:extLst>
          </p:cNvPr>
          <p:cNvSpPr/>
          <p:nvPr/>
        </p:nvSpPr>
        <p:spPr>
          <a:xfrm>
            <a:off x="328930" y="1834356"/>
            <a:ext cx="8486140" cy="2387600"/>
          </a:xfrm>
          <a:prstGeom prst="wedgeRoundRectCallout">
            <a:avLst>
              <a:gd name="adj1" fmla="val 18170"/>
              <a:gd name="adj2" fmla="val 73777"/>
              <a:gd name="adj3" fmla="val 16667"/>
            </a:avLst>
          </a:prstGeom>
          <a:solidFill>
            <a:schemeClr val="accent5">
              <a:lumMod val="40000"/>
              <a:lumOff val="60000"/>
            </a:schemeClr>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solidFill>
                  <a:schemeClr val="tx1"/>
                </a:solidFill>
              </a:rPr>
              <a:t>取得画像から送信信号を復調するためには，</a:t>
            </a:r>
            <a:endParaRPr kumimoji="1" lang="en-US" altLang="ja-JP" sz="2800" dirty="0">
              <a:solidFill>
                <a:schemeClr val="tx1"/>
              </a:solidFill>
            </a:endParaRPr>
          </a:p>
          <a:p>
            <a:pPr algn="ctr"/>
            <a:r>
              <a:rPr kumimoji="1" lang="ja-JP" altLang="en-US" sz="2800" b="1" dirty="0">
                <a:solidFill>
                  <a:schemeClr val="tx1"/>
                </a:solidFill>
              </a:rPr>
              <a:t>送信機の位置を捕捉・追尾</a:t>
            </a:r>
            <a:r>
              <a:rPr kumimoji="1" lang="ja-JP" altLang="en-US" sz="2800" dirty="0">
                <a:solidFill>
                  <a:schemeClr val="tx1"/>
                </a:solidFill>
              </a:rPr>
              <a:t>する必要がある</a:t>
            </a:r>
            <a:endParaRPr kumimoji="1" lang="en-US" altLang="ja-JP" sz="2800" dirty="0">
              <a:solidFill>
                <a:schemeClr val="tx1"/>
              </a:solidFill>
            </a:endParaRPr>
          </a:p>
        </p:txBody>
      </p:sp>
    </p:spTree>
    <p:extLst>
      <p:ext uri="{BB962C8B-B14F-4D97-AF65-F5344CB8AC3E}">
        <p14:creationId xmlns:p14="http://schemas.microsoft.com/office/powerpoint/2010/main" val="3386719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B16B54-9EE3-4B95-8C1E-0387512493BF}"/>
              </a:ext>
            </a:extLst>
          </p:cNvPr>
          <p:cNvSpPr>
            <a:spLocks noGrp="1"/>
          </p:cNvSpPr>
          <p:nvPr>
            <p:ph type="title"/>
          </p:nvPr>
        </p:nvSpPr>
        <p:spPr/>
        <p:txBody>
          <a:bodyPr>
            <a:normAutofit/>
          </a:bodyPr>
          <a:lstStyle/>
          <a:p>
            <a:r>
              <a:rPr kumimoji="1" lang="ja-JP" altLang="en-US" dirty="0"/>
              <a:t>研究目的</a:t>
            </a:r>
          </a:p>
        </p:txBody>
      </p:sp>
      <p:sp>
        <p:nvSpPr>
          <p:cNvPr id="3" name="コンテンツ プレースホルダー 2">
            <a:extLst>
              <a:ext uri="{FF2B5EF4-FFF2-40B4-BE49-F238E27FC236}">
                <a16:creationId xmlns:a16="http://schemas.microsoft.com/office/drawing/2014/main" id="{27BB9FC5-9A76-4C41-99EE-AE8B2DE8DC5F}"/>
              </a:ext>
            </a:extLst>
          </p:cNvPr>
          <p:cNvSpPr>
            <a:spLocks noGrp="1"/>
          </p:cNvSpPr>
          <p:nvPr>
            <p:ph idx="1"/>
          </p:nvPr>
        </p:nvSpPr>
        <p:spPr/>
        <p:txBody>
          <a:bodyPr/>
          <a:lstStyle/>
          <a:p>
            <a:pPr marL="0" indent="0">
              <a:buNone/>
            </a:pPr>
            <a:endParaRPr lang="en-US" altLang="ja-JP" dirty="0"/>
          </a:p>
          <a:p>
            <a:pPr marL="0" indent="0">
              <a:buNone/>
            </a:pPr>
            <a:endParaRPr lang="en-US" altLang="ja-JP" dirty="0"/>
          </a:p>
          <a:p>
            <a:pPr marL="0" indent="0">
              <a:buNone/>
            </a:pPr>
            <a:endParaRPr lang="en-US" altLang="ja-JP" dirty="0"/>
          </a:p>
          <a:p>
            <a:pPr marL="0" indent="0">
              <a:buNone/>
            </a:pPr>
            <a:endParaRPr lang="en-US" altLang="ja-JP" dirty="0"/>
          </a:p>
          <a:p>
            <a:pPr marL="0" indent="0">
              <a:buNone/>
            </a:pPr>
            <a:endParaRPr lang="en-US" altLang="ja-JP" dirty="0"/>
          </a:p>
          <a:p>
            <a:pPr marL="0" indent="0">
              <a:buNone/>
            </a:pPr>
            <a:endParaRPr lang="en-US" altLang="ja-JP" dirty="0"/>
          </a:p>
          <a:p>
            <a:pPr marL="0" indent="0">
              <a:buNone/>
            </a:pPr>
            <a:endParaRPr lang="en-US" altLang="ja-JP" dirty="0"/>
          </a:p>
          <a:p>
            <a:r>
              <a:rPr lang="ja-JP" altLang="en-US" dirty="0"/>
              <a:t>高速移動する車両と側方の送信機との通信を実現する</a:t>
            </a:r>
            <a:endParaRPr lang="en-US" altLang="ja-JP" dirty="0"/>
          </a:p>
          <a:p>
            <a:r>
              <a:rPr lang="ja-JP" altLang="en-US" dirty="0"/>
              <a:t>高速移動する物体から得られた取得画像内の送信光源を追尾するアルゴリズムを構築する</a:t>
            </a:r>
            <a:endParaRPr lang="en-US" altLang="ja-JP" dirty="0"/>
          </a:p>
        </p:txBody>
      </p:sp>
      <p:sp>
        <p:nvSpPr>
          <p:cNvPr id="4" name="スライド番号プレースホルダー 3">
            <a:extLst>
              <a:ext uri="{FF2B5EF4-FFF2-40B4-BE49-F238E27FC236}">
                <a16:creationId xmlns:a16="http://schemas.microsoft.com/office/drawing/2014/main" id="{7D05EEAF-16A0-49AC-A02F-2785CE29E4DF}"/>
              </a:ext>
            </a:extLst>
          </p:cNvPr>
          <p:cNvSpPr>
            <a:spLocks noGrp="1"/>
          </p:cNvSpPr>
          <p:nvPr>
            <p:ph type="sldNum" sz="quarter" idx="12"/>
          </p:nvPr>
        </p:nvSpPr>
        <p:spPr/>
        <p:txBody>
          <a:bodyPr/>
          <a:lstStyle/>
          <a:p>
            <a:fld id="{4611F9C2-6641-4325-A1B0-8726CAAFC082}" type="slidenum">
              <a:rPr kumimoji="1" lang="ja-JP" altLang="en-US" smtClean="0"/>
              <a:pPr/>
              <a:t>5</a:t>
            </a:fld>
            <a:endParaRPr kumimoji="1" lang="ja-JP" altLang="en-US" dirty="0"/>
          </a:p>
        </p:txBody>
      </p:sp>
      <p:sp>
        <p:nvSpPr>
          <p:cNvPr id="5" name="四角形: 角を丸くする 4">
            <a:extLst>
              <a:ext uri="{FF2B5EF4-FFF2-40B4-BE49-F238E27FC236}">
                <a16:creationId xmlns:a16="http://schemas.microsoft.com/office/drawing/2014/main" id="{CF2A1108-95FB-4C59-BE05-9BF92D9458BC}"/>
              </a:ext>
            </a:extLst>
          </p:cNvPr>
          <p:cNvSpPr/>
          <p:nvPr/>
        </p:nvSpPr>
        <p:spPr>
          <a:xfrm>
            <a:off x="497840" y="1706648"/>
            <a:ext cx="8148320" cy="839972"/>
          </a:xfrm>
          <a:prstGeom prst="roundRect">
            <a:avLst/>
          </a:prstGeom>
          <a:solidFill>
            <a:schemeClr val="accent5">
              <a:lumMod val="60000"/>
              <a:lumOff val="40000"/>
            </a:schemeClr>
          </a:solid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b="1" dirty="0">
                <a:solidFill>
                  <a:schemeClr val="tx1"/>
                </a:solidFill>
              </a:rPr>
              <a:t>高速移動する物体との可視光通信を可能にする</a:t>
            </a:r>
          </a:p>
        </p:txBody>
      </p:sp>
      <p:sp>
        <p:nvSpPr>
          <p:cNvPr id="7" name="矢印: 右 6">
            <a:extLst>
              <a:ext uri="{FF2B5EF4-FFF2-40B4-BE49-F238E27FC236}">
                <a16:creationId xmlns:a16="http://schemas.microsoft.com/office/drawing/2014/main" id="{2B16EFAE-4A5A-4430-9106-B5CBC749BE90}"/>
              </a:ext>
            </a:extLst>
          </p:cNvPr>
          <p:cNvSpPr/>
          <p:nvPr/>
        </p:nvSpPr>
        <p:spPr>
          <a:xfrm rot="5400000">
            <a:off x="4266634" y="3016744"/>
            <a:ext cx="610732" cy="9195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98961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7D24B0-DF0F-47FA-973C-595F93BD6898}"/>
              </a:ext>
            </a:extLst>
          </p:cNvPr>
          <p:cNvSpPr>
            <a:spLocks noGrp="1"/>
          </p:cNvSpPr>
          <p:nvPr>
            <p:ph type="title"/>
          </p:nvPr>
        </p:nvSpPr>
        <p:spPr/>
        <p:txBody>
          <a:bodyPr/>
          <a:lstStyle/>
          <a:p>
            <a:r>
              <a:rPr kumimoji="1" lang="ja-JP" altLang="en-US" dirty="0"/>
              <a:t>研究内容</a:t>
            </a:r>
          </a:p>
        </p:txBody>
      </p:sp>
      <p:sp>
        <p:nvSpPr>
          <p:cNvPr id="3" name="コンテンツ プレースホルダー 2">
            <a:extLst>
              <a:ext uri="{FF2B5EF4-FFF2-40B4-BE49-F238E27FC236}">
                <a16:creationId xmlns:a16="http://schemas.microsoft.com/office/drawing/2014/main" id="{51ED832F-6F5D-4261-9231-577189779A1E}"/>
              </a:ext>
            </a:extLst>
          </p:cNvPr>
          <p:cNvSpPr>
            <a:spLocks noGrp="1"/>
          </p:cNvSpPr>
          <p:nvPr>
            <p:ph idx="1"/>
          </p:nvPr>
        </p:nvSpPr>
        <p:spPr/>
        <p:txBody>
          <a:bodyPr/>
          <a:lstStyle/>
          <a:p>
            <a:r>
              <a:rPr kumimoji="1" lang="ja-JP" altLang="en-US" dirty="0"/>
              <a:t>高速移動体から撮影した画像から以下のことを行う</a:t>
            </a:r>
            <a:endParaRPr kumimoji="1" lang="en-US" altLang="ja-JP" dirty="0"/>
          </a:p>
          <a:p>
            <a:pPr lvl="1"/>
            <a:r>
              <a:rPr lang="ja-JP" altLang="en-US" dirty="0"/>
              <a:t>送信信号の復調</a:t>
            </a:r>
            <a:endParaRPr lang="en-US" altLang="ja-JP" dirty="0"/>
          </a:p>
          <a:p>
            <a:pPr lvl="1"/>
            <a:r>
              <a:rPr kumimoji="1" lang="ja-JP" altLang="en-US" dirty="0"/>
              <a:t>送信機の追尾</a:t>
            </a:r>
            <a:r>
              <a:rPr lang="ja-JP" altLang="en-US" dirty="0"/>
              <a:t>方式の検討</a:t>
            </a:r>
            <a:endParaRPr kumimoji="1" lang="en-US" altLang="ja-JP" dirty="0"/>
          </a:p>
          <a:p>
            <a:pPr lvl="1"/>
            <a:endParaRPr lang="en-US" altLang="ja-JP" dirty="0"/>
          </a:p>
          <a:p>
            <a:r>
              <a:rPr lang="ja-JP" altLang="en-US" dirty="0"/>
              <a:t>送信機の捕捉を手動で行い，　　　　　　　　　　　取得画像から復調が可能かどうか調べる</a:t>
            </a:r>
            <a:endParaRPr lang="en-US" altLang="ja-JP" dirty="0"/>
          </a:p>
          <a:p>
            <a:r>
              <a:rPr kumimoji="1" lang="ja-JP" altLang="en-US" dirty="0"/>
              <a:t>取得画像から送信機を追尾する　　　　　　　　　　アルゴリズムを検討する</a:t>
            </a:r>
            <a:endParaRPr kumimoji="1" lang="en-US" altLang="ja-JP" dirty="0"/>
          </a:p>
          <a:p>
            <a:pPr lvl="1"/>
            <a:endParaRPr kumimoji="1" lang="ja-JP" altLang="en-US" dirty="0"/>
          </a:p>
        </p:txBody>
      </p:sp>
      <p:sp>
        <p:nvSpPr>
          <p:cNvPr id="4" name="スライド番号プレースホルダー 3">
            <a:extLst>
              <a:ext uri="{FF2B5EF4-FFF2-40B4-BE49-F238E27FC236}">
                <a16:creationId xmlns:a16="http://schemas.microsoft.com/office/drawing/2014/main" id="{0CB54694-63DA-460E-B4E5-12AE71ABBBAD}"/>
              </a:ext>
            </a:extLst>
          </p:cNvPr>
          <p:cNvSpPr>
            <a:spLocks noGrp="1"/>
          </p:cNvSpPr>
          <p:nvPr>
            <p:ph type="sldNum" sz="quarter" idx="12"/>
          </p:nvPr>
        </p:nvSpPr>
        <p:spPr/>
        <p:txBody>
          <a:bodyPr/>
          <a:lstStyle/>
          <a:p>
            <a:fld id="{4611F9C2-6641-4325-A1B0-8726CAAFC082}" type="slidenum">
              <a:rPr kumimoji="1" lang="ja-JP" altLang="en-US" smtClean="0"/>
              <a:pPr/>
              <a:t>6</a:t>
            </a:fld>
            <a:endParaRPr kumimoji="1" lang="ja-JP" altLang="en-US" dirty="0"/>
          </a:p>
        </p:txBody>
      </p:sp>
      <p:sp>
        <p:nvSpPr>
          <p:cNvPr id="5" name="四角形: 角を丸くする 4">
            <a:extLst>
              <a:ext uri="{FF2B5EF4-FFF2-40B4-BE49-F238E27FC236}">
                <a16:creationId xmlns:a16="http://schemas.microsoft.com/office/drawing/2014/main" id="{0E7E79CE-CB03-48BB-B6FF-640DEF812EED}"/>
              </a:ext>
            </a:extLst>
          </p:cNvPr>
          <p:cNvSpPr/>
          <p:nvPr/>
        </p:nvSpPr>
        <p:spPr>
          <a:xfrm>
            <a:off x="893379" y="2333297"/>
            <a:ext cx="5580993" cy="81455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四角形: 角を丸くする 5">
            <a:extLst>
              <a:ext uri="{FF2B5EF4-FFF2-40B4-BE49-F238E27FC236}">
                <a16:creationId xmlns:a16="http://schemas.microsoft.com/office/drawing/2014/main" id="{DC7AC7B6-1A61-493D-89FB-49E86D9B82B2}"/>
              </a:ext>
            </a:extLst>
          </p:cNvPr>
          <p:cNvSpPr/>
          <p:nvPr/>
        </p:nvSpPr>
        <p:spPr>
          <a:xfrm>
            <a:off x="497840" y="4556112"/>
            <a:ext cx="8017510" cy="1819521"/>
          </a:xfrm>
          <a:prstGeom prst="roundRect">
            <a:avLst/>
          </a:prstGeom>
          <a:no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indent="-457200">
              <a:buFont typeface="Arial" panose="020B0604020202020204" pitchFamily="34" charset="0"/>
              <a:buChar char="•"/>
            </a:pPr>
            <a:r>
              <a:rPr kumimoji="1" lang="ja-JP" altLang="en-US" sz="2800" dirty="0">
                <a:solidFill>
                  <a:schemeClr val="tx1"/>
                </a:solidFill>
              </a:rPr>
              <a:t>車両を用い，移動環境で撮影実験を行った</a:t>
            </a:r>
            <a:endParaRPr kumimoji="1" lang="en-US" altLang="ja-JP" sz="2800" dirty="0">
              <a:solidFill>
                <a:schemeClr val="tx1"/>
              </a:solidFill>
            </a:endParaRPr>
          </a:p>
          <a:p>
            <a:pPr marL="457200" indent="-457200">
              <a:buFont typeface="Arial" panose="020B0604020202020204" pitchFamily="34" charset="0"/>
              <a:buChar char="•"/>
            </a:pPr>
            <a:r>
              <a:rPr kumimoji="1" lang="ja-JP" altLang="en-US" sz="2800" dirty="0">
                <a:solidFill>
                  <a:schemeClr val="tx1"/>
                </a:solidFill>
              </a:rPr>
              <a:t>静止環境及び移動環境における撮影画像から輝度値の特徴を調べた</a:t>
            </a:r>
          </a:p>
        </p:txBody>
      </p:sp>
      <p:sp>
        <p:nvSpPr>
          <p:cNvPr id="7" name="テキスト ボックス 6">
            <a:extLst>
              <a:ext uri="{FF2B5EF4-FFF2-40B4-BE49-F238E27FC236}">
                <a16:creationId xmlns:a16="http://schemas.microsoft.com/office/drawing/2014/main" id="{B4AEBC70-4C18-43C9-8AA5-16B65AC568E2}"/>
              </a:ext>
            </a:extLst>
          </p:cNvPr>
          <p:cNvSpPr txBox="1"/>
          <p:nvPr/>
        </p:nvSpPr>
        <p:spPr>
          <a:xfrm>
            <a:off x="964734" y="4204277"/>
            <a:ext cx="1929468" cy="584775"/>
          </a:xfrm>
          <a:prstGeom prst="rect">
            <a:avLst/>
          </a:prstGeom>
          <a:solidFill>
            <a:schemeClr val="bg1"/>
          </a:solidFill>
        </p:spPr>
        <p:txBody>
          <a:bodyPr wrap="square" rtlCol="0">
            <a:spAutoFit/>
          </a:bodyPr>
          <a:lstStyle/>
          <a:p>
            <a:r>
              <a:rPr kumimoji="1" lang="ja-JP" altLang="en-US" sz="3200" dirty="0"/>
              <a:t>発表内容</a:t>
            </a:r>
          </a:p>
        </p:txBody>
      </p:sp>
    </p:spTree>
    <p:extLst>
      <p:ext uri="{BB962C8B-B14F-4D97-AF65-F5344CB8AC3E}">
        <p14:creationId xmlns:p14="http://schemas.microsoft.com/office/powerpoint/2010/main" val="701866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20A993-A384-4300-89A2-400ECA681E76}"/>
              </a:ext>
            </a:extLst>
          </p:cNvPr>
          <p:cNvSpPr>
            <a:spLocks noGrp="1"/>
          </p:cNvSpPr>
          <p:nvPr>
            <p:ph type="title"/>
          </p:nvPr>
        </p:nvSpPr>
        <p:spPr/>
        <p:txBody>
          <a:bodyPr/>
          <a:lstStyle/>
          <a:p>
            <a:r>
              <a:rPr kumimoji="1" lang="ja-JP" altLang="en-US" dirty="0"/>
              <a:t>実験内容</a:t>
            </a:r>
          </a:p>
        </p:txBody>
      </p:sp>
      <p:sp>
        <p:nvSpPr>
          <p:cNvPr id="3" name="コンテンツ プレースホルダー 2">
            <a:extLst>
              <a:ext uri="{FF2B5EF4-FFF2-40B4-BE49-F238E27FC236}">
                <a16:creationId xmlns:a16="http://schemas.microsoft.com/office/drawing/2014/main" id="{7A7B2875-0CAD-47D6-9820-4E2387A5049A}"/>
              </a:ext>
            </a:extLst>
          </p:cNvPr>
          <p:cNvSpPr>
            <a:spLocks noGrp="1"/>
          </p:cNvSpPr>
          <p:nvPr>
            <p:ph idx="1"/>
          </p:nvPr>
        </p:nvSpPr>
        <p:spPr/>
        <p:txBody>
          <a:bodyPr/>
          <a:lstStyle/>
          <a:p>
            <a:r>
              <a:rPr kumimoji="1" lang="ja-JP" altLang="en-US" dirty="0"/>
              <a:t>送信機には</a:t>
            </a:r>
            <a:r>
              <a:rPr kumimoji="1" lang="en-US" altLang="ja-JP" dirty="0"/>
              <a:t>LED</a:t>
            </a:r>
            <a:r>
              <a:rPr kumimoji="1" lang="ja-JP" altLang="en-US" dirty="0"/>
              <a:t>アレイ，受信機には高速度カメラ　「</a:t>
            </a:r>
            <a:r>
              <a:rPr kumimoji="1" lang="en-US" altLang="ja-JP" dirty="0"/>
              <a:t>IDP-Express R2000</a:t>
            </a:r>
            <a:r>
              <a:rPr kumimoji="1" lang="ja-JP" altLang="en-US" dirty="0"/>
              <a:t>」を用いる</a:t>
            </a:r>
            <a:endParaRPr lang="en-US" altLang="ja-JP" dirty="0"/>
          </a:p>
          <a:p>
            <a:r>
              <a:rPr kumimoji="1" lang="ja-JP" altLang="en-US" dirty="0"/>
              <a:t>送信データは</a:t>
            </a:r>
            <a:r>
              <a:rPr kumimoji="1" lang="en-US" altLang="ja-JP" dirty="0"/>
              <a:t>OOK</a:t>
            </a:r>
            <a:r>
              <a:rPr lang="ja-JP" altLang="en-US" dirty="0"/>
              <a:t>変調を行い，</a:t>
            </a:r>
            <a:r>
              <a:rPr lang="en-US" altLang="ja-JP" dirty="0"/>
              <a:t>LED</a:t>
            </a:r>
            <a:r>
              <a:rPr lang="ja-JP" altLang="en-US" dirty="0"/>
              <a:t>を高速点滅させ受信機でデータを取得する</a:t>
            </a:r>
            <a:endParaRPr kumimoji="1" lang="en-US" altLang="ja-JP" dirty="0"/>
          </a:p>
          <a:p>
            <a:r>
              <a:rPr lang="ja-JP" altLang="en-US" dirty="0"/>
              <a:t>今回行った撮影実験では，</a:t>
            </a:r>
            <a:r>
              <a:rPr lang="en-US" altLang="ja-JP" dirty="0"/>
              <a:t>LED</a:t>
            </a:r>
            <a:r>
              <a:rPr lang="ja-JP" altLang="en-US" dirty="0"/>
              <a:t>に直接点灯情報を書き込み点滅させた</a:t>
            </a:r>
            <a:endParaRPr kumimoji="1" lang="ja-JP" altLang="en-US" dirty="0"/>
          </a:p>
        </p:txBody>
      </p:sp>
      <p:sp>
        <p:nvSpPr>
          <p:cNvPr id="4" name="スライド番号プレースホルダー 3">
            <a:extLst>
              <a:ext uri="{FF2B5EF4-FFF2-40B4-BE49-F238E27FC236}">
                <a16:creationId xmlns:a16="http://schemas.microsoft.com/office/drawing/2014/main" id="{B7C7EB41-0C80-4BBF-A63E-C1A7CFE4855D}"/>
              </a:ext>
            </a:extLst>
          </p:cNvPr>
          <p:cNvSpPr>
            <a:spLocks noGrp="1"/>
          </p:cNvSpPr>
          <p:nvPr>
            <p:ph type="sldNum" sz="quarter" idx="12"/>
          </p:nvPr>
        </p:nvSpPr>
        <p:spPr/>
        <p:txBody>
          <a:bodyPr/>
          <a:lstStyle/>
          <a:p>
            <a:fld id="{4611F9C2-6641-4325-A1B0-8726CAAFC082}" type="slidenum">
              <a:rPr kumimoji="1" lang="ja-JP" altLang="en-US" smtClean="0"/>
              <a:pPr/>
              <a:t>7</a:t>
            </a:fld>
            <a:endParaRPr kumimoji="1" lang="ja-JP" altLang="en-US" dirty="0"/>
          </a:p>
        </p:txBody>
      </p:sp>
      <p:pic>
        <p:nvPicPr>
          <p:cNvPr id="6" name="図 5">
            <a:extLst>
              <a:ext uri="{FF2B5EF4-FFF2-40B4-BE49-F238E27FC236}">
                <a16:creationId xmlns:a16="http://schemas.microsoft.com/office/drawing/2014/main" id="{0C5BF68B-2E44-4497-A65A-C345419695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8670" y="3788979"/>
            <a:ext cx="2610000" cy="2610000"/>
          </a:xfrm>
          <a:prstGeom prst="rect">
            <a:avLst/>
          </a:prstGeom>
        </p:spPr>
      </p:pic>
      <p:pic>
        <p:nvPicPr>
          <p:cNvPr id="8" name="図 7">
            <a:extLst>
              <a:ext uri="{FF2B5EF4-FFF2-40B4-BE49-F238E27FC236}">
                <a16:creationId xmlns:a16="http://schemas.microsoft.com/office/drawing/2014/main" id="{DCA9982B-1978-4BB2-ADD7-F72594DD67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7517" y="3788979"/>
            <a:ext cx="2609193" cy="2609193"/>
          </a:xfrm>
          <a:prstGeom prst="rect">
            <a:avLst/>
          </a:prstGeom>
        </p:spPr>
      </p:pic>
    </p:spTree>
    <p:extLst>
      <p:ext uri="{BB962C8B-B14F-4D97-AF65-F5344CB8AC3E}">
        <p14:creationId xmlns:p14="http://schemas.microsoft.com/office/powerpoint/2010/main" val="4206961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lang="ja-JP" altLang="en-US" dirty="0"/>
              <a:t>移動</a:t>
            </a:r>
            <a:r>
              <a:rPr kumimoji="1" lang="ja-JP" altLang="en-US" dirty="0"/>
              <a:t>環境での実験</a:t>
            </a:r>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a:xfrm>
            <a:off x="628650" y="925033"/>
            <a:ext cx="8002106" cy="5251930"/>
          </a:xfrm>
        </p:spPr>
        <p:txBody>
          <a:bodyPr/>
          <a:lstStyle/>
          <a:p>
            <a:r>
              <a:rPr kumimoji="1" lang="ja-JP" altLang="en-US" dirty="0"/>
              <a:t>受信機が移動する</a:t>
            </a:r>
            <a:r>
              <a:rPr lang="ja-JP" altLang="en-US" dirty="0"/>
              <a:t>環境</a:t>
            </a:r>
            <a:r>
              <a:rPr kumimoji="1" lang="ja-JP" altLang="en-US" dirty="0"/>
              <a:t>で撮影実験を行った</a:t>
            </a:r>
            <a:endParaRPr kumimoji="1" lang="en-US" altLang="ja-JP" dirty="0"/>
          </a:p>
          <a:p>
            <a:r>
              <a:rPr kumimoji="1" lang="ja-JP" altLang="en-US" dirty="0"/>
              <a:t>送信機は</a:t>
            </a:r>
            <a:r>
              <a:rPr kumimoji="1" lang="en-US" altLang="ja-JP" dirty="0"/>
              <a:t>LED</a:t>
            </a:r>
            <a:r>
              <a:rPr lang="ja-JP" altLang="en-US" dirty="0"/>
              <a:t>を</a:t>
            </a:r>
            <a:r>
              <a:rPr lang="en-US" altLang="ja-JP" dirty="0"/>
              <a:t>4×4</a:t>
            </a:r>
            <a:r>
              <a:rPr lang="ja-JP" altLang="en-US" dirty="0"/>
              <a:t>の格子状に</a:t>
            </a:r>
            <a:r>
              <a:rPr lang="en-US" altLang="ja-JP" dirty="0"/>
              <a:t>16</a:t>
            </a:r>
            <a:r>
              <a:rPr lang="ja-JP" altLang="en-US" dirty="0"/>
              <a:t>分割，　　　　　　</a:t>
            </a:r>
            <a:r>
              <a:rPr kumimoji="1" lang="en-US" altLang="ja-JP" dirty="0"/>
              <a:t>16×</a:t>
            </a:r>
            <a:r>
              <a:rPr lang="en-US" altLang="ja-JP" dirty="0"/>
              <a:t>4</a:t>
            </a:r>
            <a:r>
              <a:rPr lang="ja-JP" altLang="en-US" dirty="0"/>
              <a:t>の縦アレイ，横アレイに</a:t>
            </a:r>
            <a:r>
              <a:rPr lang="en-US" altLang="ja-JP" dirty="0"/>
              <a:t>4</a:t>
            </a:r>
            <a:r>
              <a:rPr lang="ja-JP" altLang="en-US" dirty="0"/>
              <a:t>分割した　　　　　　場合の</a:t>
            </a:r>
            <a:r>
              <a:rPr lang="en-US" altLang="ja-JP" dirty="0"/>
              <a:t>3</a:t>
            </a:r>
            <a:r>
              <a:rPr lang="ja-JP" altLang="en-US" dirty="0"/>
              <a:t>パターンで点灯した</a:t>
            </a:r>
            <a:endParaRPr kumimoji="1"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8</a:t>
            </a:fld>
            <a:endParaRPr kumimoji="1" lang="ja-JP" altLang="en-US" dirty="0"/>
          </a:p>
        </p:txBody>
      </p:sp>
      <p:graphicFrame>
        <p:nvGraphicFramePr>
          <p:cNvPr id="5" name="表 5">
            <a:extLst>
              <a:ext uri="{FF2B5EF4-FFF2-40B4-BE49-F238E27FC236}">
                <a16:creationId xmlns:a16="http://schemas.microsoft.com/office/drawing/2014/main" id="{C952A953-219B-4567-B29A-C92C5CA20B1C}"/>
              </a:ext>
            </a:extLst>
          </p:cNvPr>
          <p:cNvGraphicFramePr>
            <a:graphicFrameLocks noGrp="1"/>
          </p:cNvGraphicFramePr>
          <p:nvPr>
            <p:extLst>
              <p:ext uri="{D42A27DB-BD31-4B8C-83A1-F6EECF244321}">
                <p14:modId xmlns:p14="http://schemas.microsoft.com/office/powerpoint/2010/main" val="1636506716"/>
              </p:ext>
            </p:extLst>
          </p:nvPr>
        </p:nvGraphicFramePr>
        <p:xfrm>
          <a:off x="471196" y="3690421"/>
          <a:ext cx="4275066" cy="2225040"/>
        </p:xfrm>
        <a:graphic>
          <a:graphicData uri="http://schemas.openxmlformats.org/drawingml/2006/table">
            <a:tbl>
              <a:tblPr firstRow="1" bandRow="1">
                <a:tableStyleId>{22838BEF-8BB2-4498-84A7-C5851F593DF1}</a:tableStyleId>
              </a:tblPr>
              <a:tblGrid>
                <a:gridCol w="2137533">
                  <a:extLst>
                    <a:ext uri="{9D8B030D-6E8A-4147-A177-3AD203B41FA5}">
                      <a16:colId xmlns:a16="http://schemas.microsoft.com/office/drawing/2014/main" val="432297810"/>
                    </a:ext>
                  </a:extLst>
                </a:gridCol>
                <a:gridCol w="2137533">
                  <a:extLst>
                    <a:ext uri="{9D8B030D-6E8A-4147-A177-3AD203B41FA5}">
                      <a16:colId xmlns:a16="http://schemas.microsoft.com/office/drawing/2014/main" val="1756635863"/>
                    </a:ext>
                  </a:extLst>
                </a:gridCol>
              </a:tblGrid>
              <a:tr h="370840">
                <a:tc>
                  <a:txBody>
                    <a:bodyPr/>
                    <a:lstStyle/>
                    <a:p>
                      <a:pPr algn="ctr"/>
                      <a:r>
                        <a:rPr kumimoji="1" lang="ja-JP" altLang="en-US" b="1" dirty="0"/>
                        <a:t>受信機</a:t>
                      </a:r>
                      <a:endParaRPr kumimoji="1" lang="en-US" altLang="ja-JP" b="1" dirty="0"/>
                    </a:p>
                  </a:txBody>
                  <a:tcPr/>
                </a:tc>
                <a:tc>
                  <a:txBody>
                    <a:bodyPr/>
                    <a:lstStyle/>
                    <a:p>
                      <a:pPr algn="ctr"/>
                      <a:r>
                        <a:rPr kumimoji="1" lang="ja-JP" altLang="en-US" b="1" dirty="0"/>
                        <a:t>高速度カメラ</a:t>
                      </a:r>
                      <a:endParaRPr kumimoji="1" lang="en-US" altLang="ja-JP" b="1" dirty="0"/>
                    </a:p>
                  </a:txBody>
                  <a:tcPr/>
                </a:tc>
                <a:extLst>
                  <a:ext uri="{0D108BD9-81ED-4DB2-BD59-A6C34878D82A}">
                    <a16:rowId xmlns:a16="http://schemas.microsoft.com/office/drawing/2014/main" val="1632386925"/>
                  </a:ext>
                </a:extLst>
              </a:tr>
              <a:tr h="370840">
                <a:tc>
                  <a:txBody>
                    <a:bodyPr/>
                    <a:lstStyle/>
                    <a:p>
                      <a:pPr algn="ctr"/>
                      <a:r>
                        <a:rPr kumimoji="1" lang="ja-JP" altLang="en-US" b="1" dirty="0"/>
                        <a:t>送信機</a:t>
                      </a:r>
                      <a:endParaRPr kumimoji="1" lang="en-US" altLang="ja-JP" b="1" dirty="0"/>
                    </a:p>
                  </a:txBody>
                  <a:tcPr/>
                </a:tc>
                <a:tc>
                  <a:txBody>
                    <a:bodyPr/>
                    <a:lstStyle/>
                    <a:p>
                      <a:pPr algn="ctr"/>
                      <a:r>
                        <a:rPr kumimoji="1" lang="en-US" altLang="ja-JP" b="1" dirty="0"/>
                        <a:t>LED</a:t>
                      </a:r>
                      <a:r>
                        <a:rPr kumimoji="1" lang="ja-JP" altLang="en-US" b="1" dirty="0"/>
                        <a:t>アレイ</a:t>
                      </a:r>
                      <a:endParaRPr kumimoji="1" lang="en-US" altLang="ja-JP" b="1" dirty="0"/>
                    </a:p>
                  </a:txBody>
                  <a:tcPr/>
                </a:tc>
                <a:extLst>
                  <a:ext uri="{0D108BD9-81ED-4DB2-BD59-A6C34878D82A}">
                    <a16:rowId xmlns:a16="http://schemas.microsoft.com/office/drawing/2014/main" val="3346374874"/>
                  </a:ext>
                </a:extLst>
              </a:tr>
              <a:tr h="370840">
                <a:tc>
                  <a:txBody>
                    <a:bodyPr/>
                    <a:lstStyle/>
                    <a:p>
                      <a:pPr algn="ctr"/>
                      <a:r>
                        <a:rPr kumimoji="1" lang="en-US" altLang="ja-JP" b="1" dirty="0"/>
                        <a:t>LED</a:t>
                      </a:r>
                      <a:r>
                        <a:rPr kumimoji="1" lang="ja-JP" altLang="en-US" b="1" dirty="0"/>
                        <a:t>表示速度</a:t>
                      </a:r>
                    </a:p>
                  </a:txBody>
                  <a:tcPr/>
                </a:tc>
                <a:tc>
                  <a:txBody>
                    <a:bodyPr/>
                    <a:lstStyle/>
                    <a:p>
                      <a:pPr algn="ctr"/>
                      <a:r>
                        <a:rPr kumimoji="1" lang="en-US" altLang="ja-JP" b="1" dirty="0"/>
                        <a:t>500Hz</a:t>
                      </a:r>
                      <a:endParaRPr kumimoji="1" lang="ja-JP" altLang="en-US" b="1" dirty="0"/>
                    </a:p>
                  </a:txBody>
                  <a:tcPr/>
                </a:tc>
                <a:extLst>
                  <a:ext uri="{0D108BD9-81ED-4DB2-BD59-A6C34878D82A}">
                    <a16:rowId xmlns:a16="http://schemas.microsoft.com/office/drawing/2014/main" val="3531874267"/>
                  </a:ext>
                </a:extLst>
              </a:tr>
              <a:tr h="370840">
                <a:tc>
                  <a:txBody>
                    <a:bodyPr/>
                    <a:lstStyle/>
                    <a:p>
                      <a:pPr algn="ctr"/>
                      <a:r>
                        <a:rPr kumimoji="1" lang="ja-JP" altLang="en-US" b="1" dirty="0"/>
                        <a:t>撮影速度</a:t>
                      </a:r>
                    </a:p>
                  </a:txBody>
                  <a:tcPr/>
                </a:tc>
                <a:tc>
                  <a:txBody>
                    <a:bodyPr/>
                    <a:lstStyle/>
                    <a:p>
                      <a:pPr algn="ctr"/>
                      <a:r>
                        <a:rPr kumimoji="1" lang="en-US" altLang="ja-JP" b="1" dirty="0"/>
                        <a:t>1000fps</a:t>
                      </a:r>
                      <a:endParaRPr kumimoji="1" lang="ja-JP" altLang="en-US" b="1" dirty="0"/>
                    </a:p>
                  </a:txBody>
                  <a:tcPr/>
                </a:tc>
                <a:extLst>
                  <a:ext uri="{0D108BD9-81ED-4DB2-BD59-A6C34878D82A}">
                    <a16:rowId xmlns:a16="http://schemas.microsoft.com/office/drawing/2014/main" val="2629730710"/>
                  </a:ext>
                </a:extLst>
              </a:tr>
              <a:tr h="370840">
                <a:tc>
                  <a:txBody>
                    <a:bodyPr/>
                    <a:lstStyle/>
                    <a:p>
                      <a:pPr algn="ctr"/>
                      <a:r>
                        <a:rPr kumimoji="1" lang="ja-JP" altLang="en-US" b="1" dirty="0"/>
                        <a:t>受信解像度</a:t>
                      </a:r>
                    </a:p>
                  </a:txBody>
                  <a:tcPr/>
                </a:tc>
                <a:tc>
                  <a:txBody>
                    <a:bodyPr/>
                    <a:lstStyle/>
                    <a:p>
                      <a:pPr algn="ctr"/>
                      <a:r>
                        <a:rPr kumimoji="1" lang="en-US" altLang="ja-JP" b="1" dirty="0"/>
                        <a:t>512×512</a:t>
                      </a:r>
                      <a:endParaRPr kumimoji="1" lang="ja-JP" altLang="en-US" b="1" dirty="0"/>
                    </a:p>
                  </a:txBody>
                  <a:tcPr/>
                </a:tc>
                <a:extLst>
                  <a:ext uri="{0D108BD9-81ED-4DB2-BD59-A6C34878D82A}">
                    <a16:rowId xmlns:a16="http://schemas.microsoft.com/office/drawing/2014/main" val="1408354219"/>
                  </a:ext>
                </a:extLst>
              </a:tr>
              <a:tr h="370840">
                <a:tc>
                  <a:txBody>
                    <a:bodyPr/>
                    <a:lstStyle/>
                    <a:p>
                      <a:pPr algn="ctr"/>
                      <a:r>
                        <a:rPr kumimoji="1" lang="ja-JP" altLang="en-US" b="1" dirty="0"/>
                        <a:t>車両速度</a:t>
                      </a:r>
                    </a:p>
                  </a:txBody>
                  <a:tcPr/>
                </a:tc>
                <a:tc>
                  <a:txBody>
                    <a:bodyPr/>
                    <a:lstStyle/>
                    <a:p>
                      <a:pPr algn="ctr"/>
                      <a:r>
                        <a:rPr kumimoji="1" lang="en-US" altLang="ja-JP" b="1" dirty="0"/>
                        <a:t>25km/h</a:t>
                      </a:r>
                      <a:endParaRPr kumimoji="1" lang="ja-JP" altLang="en-US" b="1" dirty="0"/>
                    </a:p>
                  </a:txBody>
                  <a:tcPr/>
                </a:tc>
                <a:extLst>
                  <a:ext uri="{0D108BD9-81ED-4DB2-BD59-A6C34878D82A}">
                    <a16:rowId xmlns:a16="http://schemas.microsoft.com/office/drawing/2014/main" val="4056546529"/>
                  </a:ext>
                </a:extLst>
              </a:tr>
            </a:tbl>
          </a:graphicData>
        </a:graphic>
      </p:graphicFrame>
      <p:pic>
        <p:nvPicPr>
          <p:cNvPr id="7" name="20210626210959">
            <a:hlinkClick r:id="" action="ppaction://media"/>
            <a:extLst>
              <a:ext uri="{FF2B5EF4-FFF2-40B4-BE49-F238E27FC236}">
                <a16:creationId xmlns:a16="http://schemas.microsoft.com/office/drawing/2014/main" id="{EE529D40-C04A-4BD6-B0EB-C5E145B0FF3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27194" y="3840886"/>
            <a:ext cx="3661015" cy="2074575"/>
          </a:xfrm>
          <a:prstGeom prst="rect">
            <a:avLst/>
          </a:prstGeom>
        </p:spPr>
      </p:pic>
      <p:sp>
        <p:nvSpPr>
          <p:cNvPr id="8" name="テキスト ボックス 7">
            <a:extLst>
              <a:ext uri="{FF2B5EF4-FFF2-40B4-BE49-F238E27FC236}">
                <a16:creationId xmlns:a16="http://schemas.microsoft.com/office/drawing/2014/main" id="{123754AB-1BAF-4309-8E26-8C9260A97597}"/>
              </a:ext>
            </a:extLst>
          </p:cNvPr>
          <p:cNvSpPr txBox="1"/>
          <p:nvPr/>
        </p:nvSpPr>
        <p:spPr>
          <a:xfrm>
            <a:off x="6440631" y="3459802"/>
            <a:ext cx="1034139" cy="338554"/>
          </a:xfrm>
          <a:prstGeom prst="rect">
            <a:avLst/>
          </a:prstGeom>
          <a:noFill/>
        </p:spPr>
        <p:txBody>
          <a:bodyPr wrap="square" rtlCol="0">
            <a:spAutoFit/>
          </a:bodyPr>
          <a:lstStyle/>
          <a:p>
            <a:r>
              <a:rPr kumimoji="1" lang="ja-JP" altLang="en-US" sz="1600" b="1" dirty="0"/>
              <a:t>実験風景</a:t>
            </a:r>
          </a:p>
        </p:txBody>
      </p:sp>
      <p:pic>
        <p:nvPicPr>
          <p:cNvPr id="9" name="図 8">
            <a:extLst>
              <a:ext uri="{FF2B5EF4-FFF2-40B4-BE49-F238E27FC236}">
                <a16:creationId xmlns:a16="http://schemas.microsoft.com/office/drawing/2014/main" id="{426388C4-51FA-4132-B6C1-03E80FAE4CE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01762" y="1050878"/>
            <a:ext cx="1122119" cy="1082468"/>
          </a:xfrm>
          <a:prstGeom prst="rect">
            <a:avLst/>
          </a:prstGeom>
        </p:spPr>
      </p:pic>
      <p:pic>
        <p:nvPicPr>
          <p:cNvPr id="10" name="図 9">
            <a:extLst>
              <a:ext uri="{FF2B5EF4-FFF2-40B4-BE49-F238E27FC236}">
                <a16:creationId xmlns:a16="http://schemas.microsoft.com/office/drawing/2014/main" id="{98D55684-0A6B-41F0-9EAF-225A0B3F638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33498" y="2259191"/>
            <a:ext cx="1060290" cy="1060290"/>
          </a:xfrm>
          <a:prstGeom prst="rect">
            <a:avLst/>
          </a:prstGeom>
        </p:spPr>
      </p:pic>
      <p:sp>
        <p:nvSpPr>
          <p:cNvPr id="11" name="テキスト ボックス 10">
            <a:extLst>
              <a:ext uri="{FF2B5EF4-FFF2-40B4-BE49-F238E27FC236}">
                <a16:creationId xmlns:a16="http://schemas.microsoft.com/office/drawing/2014/main" id="{C8811206-2256-4AB2-8C98-D0E57FEE6EDF}"/>
              </a:ext>
            </a:extLst>
          </p:cNvPr>
          <p:cNvSpPr txBox="1"/>
          <p:nvPr/>
        </p:nvSpPr>
        <p:spPr>
          <a:xfrm>
            <a:off x="2091659" y="3319481"/>
            <a:ext cx="1034139" cy="338554"/>
          </a:xfrm>
          <a:prstGeom prst="rect">
            <a:avLst/>
          </a:prstGeom>
          <a:noFill/>
        </p:spPr>
        <p:txBody>
          <a:bodyPr wrap="square" rtlCol="0">
            <a:spAutoFit/>
          </a:bodyPr>
          <a:lstStyle/>
          <a:p>
            <a:r>
              <a:rPr kumimoji="1" lang="ja-JP" altLang="en-US" sz="1600" b="1" dirty="0"/>
              <a:t>実験諸元</a:t>
            </a:r>
          </a:p>
        </p:txBody>
      </p:sp>
    </p:spTree>
    <p:extLst>
      <p:ext uri="{BB962C8B-B14F-4D97-AF65-F5344CB8AC3E}">
        <p14:creationId xmlns:p14="http://schemas.microsoft.com/office/powerpoint/2010/main" val="479447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0250C-8329-4C86-B726-D55F679F5902}"/>
              </a:ext>
            </a:extLst>
          </p:cNvPr>
          <p:cNvSpPr>
            <a:spLocks noGrp="1"/>
          </p:cNvSpPr>
          <p:nvPr>
            <p:ph type="title"/>
          </p:nvPr>
        </p:nvSpPr>
        <p:spPr/>
        <p:txBody>
          <a:bodyPr/>
          <a:lstStyle/>
          <a:p>
            <a:r>
              <a:rPr lang="ja-JP" altLang="en-US" dirty="0"/>
              <a:t>実験結果</a:t>
            </a:r>
            <a:r>
              <a:rPr lang="en-US" altLang="ja-JP" sz="2800" dirty="0"/>
              <a:t>-</a:t>
            </a:r>
            <a:r>
              <a:rPr lang="ja-JP" altLang="en-US" sz="2800" dirty="0"/>
              <a:t>格子状</a:t>
            </a:r>
            <a:endParaRPr kumimoji="1" lang="ja-JP" altLang="en-US" dirty="0"/>
          </a:p>
        </p:txBody>
      </p:sp>
      <p:sp>
        <p:nvSpPr>
          <p:cNvPr id="3" name="コンテンツ プレースホルダー 2">
            <a:extLst>
              <a:ext uri="{FF2B5EF4-FFF2-40B4-BE49-F238E27FC236}">
                <a16:creationId xmlns:a16="http://schemas.microsoft.com/office/drawing/2014/main" id="{B9E8C19D-C6E0-439E-A0D3-567F0EFC42BE}"/>
              </a:ext>
            </a:extLst>
          </p:cNvPr>
          <p:cNvSpPr>
            <a:spLocks noGrp="1"/>
          </p:cNvSpPr>
          <p:nvPr>
            <p:ph idx="1"/>
          </p:nvPr>
        </p:nvSpPr>
        <p:spPr>
          <a:xfrm>
            <a:off x="628650" y="948631"/>
            <a:ext cx="7886700" cy="5251930"/>
          </a:xfrm>
        </p:spPr>
        <p:txBody>
          <a:bodyPr/>
          <a:lstStyle/>
          <a:p>
            <a:r>
              <a:rPr kumimoji="1" lang="en-US" altLang="ja-JP" dirty="0"/>
              <a:t>LED</a:t>
            </a:r>
            <a:r>
              <a:rPr lang="ja-JP" altLang="en-US" dirty="0"/>
              <a:t>が横方向にわずかにぼやけているが，　　　　　視覚的に</a:t>
            </a:r>
            <a:r>
              <a:rPr lang="en-US" altLang="ja-JP" dirty="0"/>
              <a:t>LED</a:t>
            </a:r>
            <a:r>
              <a:rPr lang="ja-JP" altLang="en-US" dirty="0"/>
              <a:t>が明確に識別できる</a:t>
            </a:r>
            <a:endParaRPr lang="en-US" altLang="ja-JP" dirty="0"/>
          </a:p>
        </p:txBody>
      </p:sp>
      <p:sp>
        <p:nvSpPr>
          <p:cNvPr id="4" name="スライド番号プレースホルダー 3">
            <a:extLst>
              <a:ext uri="{FF2B5EF4-FFF2-40B4-BE49-F238E27FC236}">
                <a16:creationId xmlns:a16="http://schemas.microsoft.com/office/drawing/2014/main" id="{B874E959-FB89-40C2-B2F7-496FB2270260}"/>
              </a:ext>
            </a:extLst>
          </p:cNvPr>
          <p:cNvSpPr>
            <a:spLocks noGrp="1"/>
          </p:cNvSpPr>
          <p:nvPr>
            <p:ph type="sldNum" sz="quarter" idx="12"/>
          </p:nvPr>
        </p:nvSpPr>
        <p:spPr/>
        <p:txBody>
          <a:bodyPr/>
          <a:lstStyle/>
          <a:p>
            <a:fld id="{4611F9C2-6641-4325-A1B0-8726CAAFC082}" type="slidenum">
              <a:rPr kumimoji="1" lang="ja-JP" altLang="en-US" smtClean="0"/>
              <a:pPr/>
              <a:t>9</a:t>
            </a:fld>
            <a:endParaRPr kumimoji="1" lang="ja-JP" altLang="en-US" dirty="0"/>
          </a:p>
        </p:txBody>
      </p:sp>
      <p:sp>
        <p:nvSpPr>
          <p:cNvPr id="18" name="矢印: 右 17">
            <a:extLst>
              <a:ext uri="{FF2B5EF4-FFF2-40B4-BE49-F238E27FC236}">
                <a16:creationId xmlns:a16="http://schemas.microsoft.com/office/drawing/2014/main" id="{2EB8762E-2B27-43B3-B9E5-5E34059DC39D}"/>
              </a:ext>
            </a:extLst>
          </p:cNvPr>
          <p:cNvSpPr/>
          <p:nvPr/>
        </p:nvSpPr>
        <p:spPr>
          <a:xfrm>
            <a:off x="2943573" y="3485722"/>
            <a:ext cx="216876" cy="809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矢印: 右 18">
            <a:extLst>
              <a:ext uri="{FF2B5EF4-FFF2-40B4-BE49-F238E27FC236}">
                <a16:creationId xmlns:a16="http://schemas.microsoft.com/office/drawing/2014/main" id="{A8FC531A-26E3-462D-A23D-D08CE794A889}"/>
              </a:ext>
            </a:extLst>
          </p:cNvPr>
          <p:cNvSpPr/>
          <p:nvPr/>
        </p:nvSpPr>
        <p:spPr>
          <a:xfrm>
            <a:off x="6041796" y="3485722"/>
            <a:ext cx="216876" cy="809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38F5F2FA-4A9A-4625-905C-B509A42C29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8468" y="2630563"/>
            <a:ext cx="2520000" cy="2520000"/>
          </a:xfrm>
          <a:prstGeom prst="rect">
            <a:avLst/>
          </a:prstGeom>
          <a:ln>
            <a:solidFill>
              <a:schemeClr val="tx1"/>
            </a:solidFill>
          </a:ln>
        </p:spPr>
      </p:pic>
      <p:pic>
        <p:nvPicPr>
          <p:cNvPr id="8" name="図 7">
            <a:extLst>
              <a:ext uri="{FF2B5EF4-FFF2-40B4-BE49-F238E27FC236}">
                <a16:creationId xmlns:a16="http://schemas.microsoft.com/office/drawing/2014/main" id="{F3E7F61E-CD3C-49DC-9622-8FB34DCE12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2022" y="2630563"/>
            <a:ext cx="2520000" cy="2520000"/>
          </a:xfrm>
          <a:prstGeom prst="rect">
            <a:avLst/>
          </a:prstGeom>
          <a:ln>
            <a:solidFill>
              <a:schemeClr val="tx1"/>
            </a:solidFill>
          </a:ln>
        </p:spPr>
      </p:pic>
      <p:pic>
        <p:nvPicPr>
          <p:cNvPr id="10" name="図 9">
            <a:extLst>
              <a:ext uri="{FF2B5EF4-FFF2-40B4-BE49-F238E27FC236}">
                <a16:creationId xmlns:a16="http://schemas.microsoft.com/office/drawing/2014/main" id="{A65CB849-AA5B-47A8-B861-AF8BA05A5DB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12000" y="2630563"/>
            <a:ext cx="2520000" cy="2520000"/>
          </a:xfrm>
          <a:prstGeom prst="rect">
            <a:avLst/>
          </a:prstGeom>
          <a:ln>
            <a:solidFill>
              <a:schemeClr val="tx1"/>
            </a:solidFill>
          </a:ln>
        </p:spPr>
      </p:pic>
    </p:spTree>
    <p:extLst>
      <p:ext uri="{BB962C8B-B14F-4D97-AF65-F5344CB8AC3E}">
        <p14:creationId xmlns:p14="http://schemas.microsoft.com/office/powerpoint/2010/main" val="94918055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1368</TotalTime>
  <Words>1143</Words>
  <Application>Microsoft Office PowerPoint</Application>
  <PresentationFormat>画面に合わせる (4:3)</PresentationFormat>
  <Paragraphs>203</Paragraphs>
  <Slides>23</Slides>
  <Notes>8</Notes>
  <HiddenSlides>5</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23</vt:i4>
      </vt:variant>
    </vt:vector>
  </HeadingPairs>
  <TitlesOfParts>
    <vt:vector size="29" baseType="lpstr">
      <vt:lpstr>游ゴシック</vt:lpstr>
      <vt:lpstr>Arial</vt:lpstr>
      <vt:lpstr>Calibri</vt:lpstr>
      <vt:lpstr>Calibri Light</vt:lpstr>
      <vt:lpstr>Wingdings</vt:lpstr>
      <vt:lpstr>Office テーマ</vt:lpstr>
      <vt:lpstr>高速移動する送信光源を 追尾するアルゴリズムの 構築と実験</vt:lpstr>
      <vt:lpstr>研究背景：ITS可視光通信</vt:lpstr>
      <vt:lpstr>研究背景：可視光通信</vt:lpstr>
      <vt:lpstr>研究背景：可視光通信の手順</vt:lpstr>
      <vt:lpstr>研究目的</vt:lpstr>
      <vt:lpstr>研究内容</vt:lpstr>
      <vt:lpstr>実験内容</vt:lpstr>
      <vt:lpstr>移動環境での実験</vt:lpstr>
      <vt:lpstr>実験結果-格子状</vt:lpstr>
      <vt:lpstr>実験結果-縦アレイ</vt:lpstr>
      <vt:lpstr>輝度値評価-横アレイ</vt:lpstr>
      <vt:lpstr>輝度値の評価</vt:lpstr>
      <vt:lpstr>輝度値評価-静止環境_縦アレイ</vt:lpstr>
      <vt:lpstr>輝度値評価-移動環境_格子状</vt:lpstr>
      <vt:lpstr>輝度値評価-移動環境_縦アレイ</vt:lpstr>
      <vt:lpstr>輝度値評価-移動環境_横アレイ</vt:lpstr>
      <vt:lpstr>実験結果-まとめと課題</vt:lpstr>
      <vt:lpstr>全体のまとめ</vt:lpstr>
      <vt:lpstr>①静止環境での実験</vt:lpstr>
      <vt:lpstr>①実験結果</vt:lpstr>
      <vt:lpstr>①実験結果</vt:lpstr>
      <vt:lpstr>実験結果-格子状_トリミング無し</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中村 建翔</dc:creator>
  <cp:lastModifiedBy>中村 建翔</cp:lastModifiedBy>
  <cp:revision>122</cp:revision>
  <dcterms:created xsi:type="dcterms:W3CDTF">2021-06-04T04:13:52Z</dcterms:created>
  <dcterms:modified xsi:type="dcterms:W3CDTF">2021-07-08T02:05:57Z</dcterms:modified>
</cp:coreProperties>
</file>

<file path=docProps/thumbnail.jpeg>
</file>